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38"/>
  </p:notesMasterIdLst>
  <p:sldIdLst>
    <p:sldId id="256" r:id="rId2"/>
    <p:sldId id="257" r:id="rId3"/>
    <p:sldId id="258" r:id="rId4"/>
    <p:sldId id="263" r:id="rId5"/>
    <p:sldId id="259" r:id="rId6"/>
    <p:sldId id="289" r:id="rId7"/>
    <p:sldId id="261" r:id="rId8"/>
    <p:sldId id="291" r:id="rId9"/>
    <p:sldId id="270" r:id="rId10"/>
    <p:sldId id="262" r:id="rId11"/>
    <p:sldId id="265" r:id="rId12"/>
    <p:sldId id="266" r:id="rId13"/>
    <p:sldId id="267" r:id="rId14"/>
    <p:sldId id="272" r:id="rId15"/>
    <p:sldId id="273" r:id="rId16"/>
    <p:sldId id="274" r:id="rId17"/>
    <p:sldId id="268" r:id="rId18"/>
    <p:sldId id="275" r:id="rId19"/>
    <p:sldId id="276" r:id="rId20"/>
    <p:sldId id="278" r:id="rId21"/>
    <p:sldId id="280" r:id="rId22"/>
    <p:sldId id="281" r:id="rId23"/>
    <p:sldId id="282" r:id="rId24"/>
    <p:sldId id="283" r:id="rId25"/>
    <p:sldId id="284" r:id="rId26"/>
    <p:sldId id="285" r:id="rId27"/>
    <p:sldId id="286" r:id="rId28"/>
    <p:sldId id="287" r:id="rId29"/>
    <p:sldId id="290" r:id="rId30"/>
    <p:sldId id="292" r:id="rId31"/>
    <p:sldId id="293" r:id="rId32"/>
    <p:sldId id="294" r:id="rId33"/>
    <p:sldId id="295" r:id="rId34"/>
    <p:sldId id="269" r:id="rId35"/>
    <p:sldId id="271" r:id="rId36"/>
    <p:sldId id="288"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34" autoAdjust="0"/>
    <p:restoredTop sz="94610" autoAdjust="0"/>
  </p:normalViewPr>
  <p:slideViewPr>
    <p:cSldViewPr>
      <p:cViewPr varScale="1">
        <p:scale>
          <a:sx n="77" d="100"/>
          <a:sy n="77" d="100"/>
        </p:scale>
        <p:origin x="992" y="4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BC3EF3-2DBF-4381-BC6E-7BE6D819B008}" type="datetimeFigureOut">
              <a:rPr lang="en-IN" smtClean="0"/>
              <a:t>10/06/2022</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B7F99D-C74B-406B-A2A7-1F13F7DD69AC}" type="slidenum">
              <a:rPr lang="en-IN" smtClean="0"/>
              <a:t>‹#›</a:t>
            </a:fld>
            <a:endParaRPr lang="en-IN"/>
          </a:p>
        </p:txBody>
      </p:sp>
    </p:spTree>
    <p:extLst>
      <p:ext uri="{BB962C8B-B14F-4D97-AF65-F5344CB8AC3E}">
        <p14:creationId xmlns:p14="http://schemas.microsoft.com/office/powerpoint/2010/main" val="2181318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DB7F99D-C74B-406B-A2A7-1F13F7DD69AC}" type="slidenum">
              <a:rPr lang="en-IN" smtClean="0"/>
              <a:t>3</a:t>
            </a:fld>
            <a:endParaRPr lang="en-IN"/>
          </a:p>
        </p:txBody>
      </p:sp>
    </p:spTree>
    <p:extLst>
      <p:ext uri="{BB962C8B-B14F-4D97-AF65-F5344CB8AC3E}">
        <p14:creationId xmlns:p14="http://schemas.microsoft.com/office/powerpoint/2010/main" val="2707568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9508FE0B-88D6-47CA-BF43-E9839699D348}" type="datetime1">
              <a:rPr lang="en-US" smtClean="0"/>
              <a:t>6/10/2022</a:t>
            </a:fld>
            <a:endParaRPr lang="en-US"/>
          </a:p>
        </p:txBody>
      </p:sp>
      <p:sp>
        <p:nvSpPr>
          <p:cNvPr id="19" name="Footer Placeholder 18"/>
          <p:cNvSpPr>
            <a:spLocks noGrp="1"/>
          </p:cNvSpPr>
          <p:nvPr>
            <p:ph type="ftr" sz="quarter" idx="11"/>
          </p:nvPr>
        </p:nvSpPr>
        <p:spPr/>
        <p:txBody>
          <a:bodyPr/>
          <a:lstStyle/>
          <a:p>
            <a:r>
              <a:rPr lang="en-US" smtClean="0"/>
              <a:t>P.E.S Modern College of Engineering Pune </a:t>
            </a:r>
            <a:endParaRPr lang="en-US"/>
          </a:p>
        </p:txBody>
      </p:sp>
      <p:sp>
        <p:nvSpPr>
          <p:cNvPr id="27" name="Slide Number Placeholder 26"/>
          <p:cNvSpPr>
            <a:spLocks noGrp="1"/>
          </p:cNvSpPr>
          <p:nvPr>
            <p:ph type="sldNum" sz="quarter" idx="12"/>
          </p:nvPr>
        </p:nvSpPr>
        <p:spPr/>
        <p:txBody>
          <a:bodyPr/>
          <a:lstStyle/>
          <a:p>
            <a:fld id="{AD159F49-0143-4017-AD6C-1767BF7A837A}"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27305E4D-70CB-489A-A5CA-34E4B09CA83F}" type="datetime1">
              <a:rPr lang="en-US" smtClean="0"/>
              <a:t>6/10/2022</a:t>
            </a:fld>
            <a:endParaRPr lang="en-US"/>
          </a:p>
        </p:txBody>
      </p:sp>
      <p:sp>
        <p:nvSpPr>
          <p:cNvPr id="5" name="Footer Placeholder 4"/>
          <p:cNvSpPr>
            <a:spLocks noGrp="1"/>
          </p:cNvSpPr>
          <p:nvPr>
            <p:ph type="ftr" sz="quarter" idx="11"/>
          </p:nvPr>
        </p:nvSpPr>
        <p:spPr/>
        <p:txBody>
          <a:bodyPr/>
          <a:lstStyle/>
          <a:p>
            <a:r>
              <a:rPr lang="en-US" smtClean="0"/>
              <a:t>P.E.S Modern College of Engineering Pune </a:t>
            </a:r>
            <a:endParaRPr lang="en-US"/>
          </a:p>
        </p:txBody>
      </p:sp>
      <p:sp>
        <p:nvSpPr>
          <p:cNvPr id="6" name="Slide Number Placeholder 5"/>
          <p:cNvSpPr>
            <a:spLocks noGrp="1"/>
          </p:cNvSpPr>
          <p:nvPr>
            <p:ph type="sldNum" sz="quarter" idx="12"/>
          </p:nvPr>
        </p:nvSpPr>
        <p:spPr/>
        <p:txBody>
          <a:bodyPr/>
          <a:lstStyle/>
          <a:p>
            <a:fld id="{AD159F49-0143-4017-AD6C-1767BF7A837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6C6ABDE-6565-4D37-BE5D-1CA3D8127CA4}" type="datetime1">
              <a:rPr lang="en-US" smtClean="0"/>
              <a:t>6/10/2022</a:t>
            </a:fld>
            <a:endParaRPr lang="en-US"/>
          </a:p>
        </p:txBody>
      </p:sp>
      <p:sp>
        <p:nvSpPr>
          <p:cNvPr id="5" name="Footer Placeholder 4"/>
          <p:cNvSpPr>
            <a:spLocks noGrp="1"/>
          </p:cNvSpPr>
          <p:nvPr>
            <p:ph type="ftr" sz="quarter" idx="11"/>
          </p:nvPr>
        </p:nvSpPr>
        <p:spPr/>
        <p:txBody>
          <a:bodyPr/>
          <a:lstStyle/>
          <a:p>
            <a:r>
              <a:rPr lang="en-US" smtClean="0"/>
              <a:t>P.E.S Modern College of Engineering Pune </a:t>
            </a:r>
            <a:endParaRPr lang="en-US"/>
          </a:p>
        </p:txBody>
      </p:sp>
      <p:sp>
        <p:nvSpPr>
          <p:cNvPr id="6" name="Slide Number Placeholder 5"/>
          <p:cNvSpPr>
            <a:spLocks noGrp="1"/>
          </p:cNvSpPr>
          <p:nvPr>
            <p:ph type="sldNum" sz="quarter" idx="12"/>
          </p:nvPr>
        </p:nvSpPr>
        <p:spPr/>
        <p:txBody>
          <a:bodyPr/>
          <a:lstStyle/>
          <a:p>
            <a:fld id="{AD159F49-0143-4017-AD6C-1767BF7A837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2B63F711-31C7-4744-A90F-0052629E8227}" type="datetime1">
              <a:rPr lang="en-US" smtClean="0"/>
              <a:t>6/10/2022</a:t>
            </a:fld>
            <a:endParaRPr lang="en-US"/>
          </a:p>
        </p:txBody>
      </p:sp>
      <p:sp>
        <p:nvSpPr>
          <p:cNvPr id="5" name="Footer Placeholder 4"/>
          <p:cNvSpPr>
            <a:spLocks noGrp="1"/>
          </p:cNvSpPr>
          <p:nvPr>
            <p:ph type="ftr" sz="quarter" idx="11"/>
          </p:nvPr>
        </p:nvSpPr>
        <p:spPr/>
        <p:txBody>
          <a:bodyPr/>
          <a:lstStyle/>
          <a:p>
            <a:r>
              <a:rPr lang="en-US" smtClean="0"/>
              <a:t>P.E.S Modern College of Engineering Pune </a:t>
            </a:r>
            <a:endParaRPr lang="en-US"/>
          </a:p>
        </p:txBody>
      </p:sp>
      <p:sp>
        <p:nvSpPr>
          <p:cNvPr id="6" name="Slide Number Placeholder 5"/>
          <p:cNvSpPr>
            <a:spLocks noGrp="1"/>
          </p:cNvSpPr>
          <p:nvPr>
            <p:ph type="sldNum" sz="quarter" idx="12"/>
          </p:nvPr>
        </p:nvSpPr>
        <p:spPr/>
        <p:txBody>
          <a:bodyPr/>
          <a:lstStyle/>
          <a:p>
            <a:fld id="{AD159F49-0143-4017-AD6C-1767BF7A837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6A40672D-77B0-46C9-87D3-4B4E2CC5CC0B}" type="datetime1">
              <a:rPr lang="en-US" smtClean="0"/>
              <a:t>6/10/2022</a:t>
            </a:fld>
            <a:endParaRPr lang="en-US"/>
          </a:p>
        </p:txBody>
      </p:sp>
      <p:sp>
        <p:nvSpPr>
          <p:cNvPr id="5" name="Footer Placeholder 4"/>
          <p:cNvSpPr>
            <a:spLocks noGrp="1"/>
          </p:cNvSpPr>
          <p:nvPr>
            <p:ph type="ftr" sz="quarter" idx="11"/>
          </p:nvPr>
        </p:nvSpPr>
        <p:spPr/>
        <p:txBody>
          <a:bodyPr/>
          <a:lstStyle/>
          <a:p>
            <a:r>
              <a:rPr lang="en-US" smtClean="0"/>
              <a:t>P.E.S Modern College of Engineering Pune </a:t>
            </a:r>
            <a:endParaRPr lang="en-US"/>
          </a:p>
        </p:txBody>
      </p:sp>
      <p:sp>
        <p:nvSpPr>
          <p:cNvPr id="6" name="Slide Number Placeholder 5"/>
          <p:cNvSpPr>
            <a:spLocks noGrp="1"/>
          </p:cNvSpPr>
          <p:nvPr>
            <p:ph type="sldNum" sz="quarter" idx="12"/>
          </p:nvPr>
        </p:nvSpPr>
        <p:spPr/>
        <p:txBody>
          <a:bodyPr/>
          <a:lstStyle/>
          <a:p>
            <a:fld id="{AD159F49-0143-4017-AD6C-1767BF7A837A}"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8F77516-A620-47A2-A81B-D09C94870432}" type="datetime1">
              <a:rPr lang="en-US" smtClean="0"/>
              <a:t>6/10/2022</a:t>
            </a:fld>
            <a:endParaRPr lang="en-US"/>
          </a:p>
        </p:txBody>
      </p:sp>
      <p:sp>
        <p:nvSpPr>
          <p:cNvPr id="6" name="Footer Placeholder 5"/>
          <p:cNvSpPr>
            <a:spLocks noGrp="1"/>
          </p:cNvSpPr>
          <p:nvPr>
            <p:ph type="ftr" sz="quarter" idx="11"/>
          </p:nvPr>
        </p:nvSpPr>
        <p:spPr/>
        <p:txBody>
          <a:bodyPr/>
          <a:lstStyle/>
          <a:p>
            <a:r>
              <a:rPr lang="en-US" smtClean="0"/>
              <a:t>P.E.S Modern College of Engineering Pune </a:t>
            </a:r>
            <a:endParaRPr lang="en-US"/>
          </a:p>
        </p:txBody>
      </p:sp>
      <p:sp>
        <p:nvSpPr>
          <p:cNvPr id="7" name="Slide Number Placeholder 6"/>
          <p:cNvSpPr>
            <a:spLocks noGrp="1"/>
          </p:cNvSpPr>
          <p:nvPr>
            <p:ph type="sldNum" sz="quarter" idx="12"/>
          </p:nvPr>
        </p:nvSpPr>
        <p:spPr/>
        <p:txBody>
          <a:bodyPr/>
          <a:lstStyle/>
          <a:p>
            <a:fld id="{AD159F49-0143-4017-AD6C-1767BF7A837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16709932-1D8E-4074-9778-F26E1EE24362}" type="datetime1">
              <a:rPr lang="en-US" smtClean="0"/>
              <a:t>6/10/2022</a:t>
            </a:fld>
            <a:endParaRPr lang="en-US"/>
          </a:p>
        </p:txBody>
      </p:sp>
      <p:sp>
        <p:nvSpPr>
          <p:cNvPr id="8" name="Footer Placeholder 7"/>
          <p:cNvSpPr>
            <a:spLocks noGrp="1"/>
          </p:cNvSpPr>
          <p:nvPr>
            <p:ph type="ftr" sz="quarter" idx="11"/>
          </p:nvPr>
        </p:nvSpPr>
        <p:spPr/>
        <p:txBody>
          <a:bodyPr/>
          <a:lstStyle/>
          <a:p>
            <a:r>
              <a:rPr lang="en-US" smtClean="0"/>
              <a:t>P.E.S Modern College of Engineering Pune </a:t>
            </a:r>
            <a:endParaRPr lang="en-US"/>
          </a:p>
        </p:txBody>
      </p:sp>
      <p:sp>
        <p:nvSpPr>
          <p:cNvPr id="9" name="Slide Number Placeholder 8"/>
          <p:cNvSpPr>
            <a:spLocks noGrp="1"/>
          </p:cNvSpPr>
          <p:nvPr>
            <p:ph type="sldNum" sz="quarter" idx="12"/>
          </p:nvPr>
        </p:nvSpPr>
        <p:spPr/>
        <p:txBody>
          <a:bodyPr/>
          <a:lstStyle/>
          <a:p>
            <a:fld id="{AD159F49-0143-4017-AD6C-1767BF7A837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DE973A73-0525-4695-AA86-A35A16AB9383}" type="datetime1">
              <a:rPr lang="en-US" smtClean="0"/>
              <a:t>6/10/2022</a:t>
            </a:fld>
            <a:endParaRPr lang="en-US"/>
          </a:p>
        </p:txBody>
      </p:sp>
      <p:sp>
        <p:nvSpPr>
          <p:cNvPr id="4" name="Footer Placeholder 3"/>
          <p:cNvSpPr>
            <a:spLocks noGrp="1"/>
          </p:cNvSpPr>
          <p:nvPr>
            <p:ph type="ftr" sz="quarter" idx="11"/>
          </p:nvPr>
        </p:nvSpPr>
        <p:spPr/>
        <p:txBody>
          <a:bodyPr/>
          <a:lstStyle/>
          <a:p>
            <a:r>
              <a:rPr lang="en-US" smtClean="0"/>
              <a:t>P.E.S Modern College of Engineering Pune </a:t>
            </a:r>
            <a:endParaRPr lang="en-US"/>
          </a:p>
        </p:txBody>
      </p:sp>
      <p:sp>
        <p:nvSpPr>
          <p:cNvPr id="5" name="Slide Number Placeholder 4"/>
          <p:cNvSpPr>
            <a:spLocks noGrp="1"/>
          </p:cNvSpPr>
          <p:nvPr>
            <p:ph type="sldNum" sz="quarter" idx="12"/>
          </p:nvPr>
        </p:nvSpPr>
        <p:spPr/>
        <p:txBody>
          <a:bodyPr/>
          <a:lstStyle/>
          <a:p>
            <a:fld id="{AD159F49-0143-4017-AD6C-1767BF7A837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750D53-AA65-426F-A41D-01FC86AFA691}" type="datetime1">
              <a:rPr lang="en-US" smtClean="0"/>
              <a:t>6/10/2022</a:t>
            </a:fld>
            <a:endParaRPr lang="en-US"/>
          </a:p>
        </p:txBody>
      </p:sp>
      <p:sp>
        <p:nvSpPr>
          <p:cNvPr id="3" name="Footer Placeholder 2"/>
          <p:cNvSpPr>
            <a:spLocks noGrp="1"/>
          </p:cNvSpPr>
          <p:nvPr>
            <p:ph type="ftr" sz="quarter" idx="11"/>
          </p:nvPr>
        </p:nvSpPr>
        <p:spPr/>
        <p:txBody>
          <a:bodyPr/>
          <a:lstStyle/>
          <a:p>
            <a:r>
              <a:rPr lang="en-US" smtClean="0"/>
              <a:t>P.E.S Modern College of Engineering Pune </a:t>
            </a:r>
            <a:endParaRPr lang="en-US"/>
          </a:p>
        </p:txBody>
      </p:sp>
      <p:sp>
        <p:nvSpPr>
          <p:cNvPr id="4" name="Slide Number Placeholder 3"/>
          <p:cNvSpPr>
            <a:spLocks noGrp="1"/>
          </p:cNvSpPr>
          <p:nvPr>
            <p:ph type="sldNum" sz="quarter" idx="12"/>
          </p:nvPr>
        </p:nvSpPr>
        <p:spPr/>
        <p:txBody>
          <a:bodyPr/>
          <a:lstStyle/>
          <a:p>
            <a:fld id="{AD159F49-0143-4017-AD6C-1767BF7A837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2C85726-4A99-4453-9D5D-165D397A5ECE}" type="datetime1">
              <a:rPr lang="en-US" smtClean="0"/>
              <a:t>6/10/2022</a:t>
            </a:fld>
            <a:endParaRPr lang="en-US"/>
          </a:p>
        </p:txBody>
      </p:sp>
      <p:sp>
        <p:nvSpPr>
          <p:cNvPr id="6" name="Footer Placeholder 5"/>
          <p:cNvSpPr>
            <a:spLocks noGrp="1"/>
          </p:cNvSpPr>
          <p:nvPr>
            <p:ph type="ftr" sz="quarter" idx="11"/>
          </p:nvPr>
        </p:nvSpPr>
        <p:spPr/>
        <p:txBody>
          <a:bodyPr/>
          <a:lstStyle/>
          <a:p>
            <a:r>
              <a:rPr lang="en-US" smtClean="0"/>
              <a:t>P.E.S Modern College of Engineering Pune </a:t>
            </a:r>
            <a:endParaRPr lang="en-US"/>
          </a:p>
        </p:txBody>
      </p:sp>
      <p:sp>
        <p:nvSpPr>
          <p:cNvPr id="7" name="Slide Number Placeholder 6"/>
          <p:cNvSpPr>
            <a:spLocks noGrp="1"/>
          </p:cNvSpPr>
          <p:nvPr>
            <p:ph type="sldNum" sz="quarter" idx="12"/>
          </p:nvPr>
        </p:nvSpPr>
        <p:spPr/>
        <p:txBody>
          <a:bodyPr/>
          <a:lstStyle/>
          <a:p>
            <a:fld id="{AD159F49-0143-4017-AD6C-1767BF7A837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F32BF588-6A0E-45F9-B648-378C2E835C91}" type="datetime1">
              <a:rPr lang="en-US" smtClean="0"/>
              <a:t>6/10/2022</a:t>
            </a:fld>
            <a:endParaRPr lang="en-US"/>
          </a:p>
        </p:txBody>
      </p:sp>
      <p:sp>
        <p:nvSpPr>
          <p:cNvPr id="6" name="Footer Placeholder 5"/>
          <p:cNvSpPr>
            <a:spLocks noGrp="1"/>
          </p:cNvSpPr>
          <p:nvPr>
            <p:ph type="ftr" sz="quarter" idx="11"/>
          </p:nvPr>
        </p:nvSpPr>
        <p:spPr/>
        <p:txBody>
          <a:bodyPr/>
          <a:lstStyle/>
          <a:p>
            <a:r>
              <a:rPr lang="en-US" smtClean="0"/>
              <a:t>P.E.S Modern College of Engineering Pune </a:t>
            </a:r>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AD159F49-0143-4017-AD6C-1767BF7A837A}"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FF9D2EAB-6E52-4431-82C6-8B7D98BD21B0}" type="datetime1">
              <a:rPr lang="en-US" smtClean="0"/>
              <a:t>6/10/2022</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r>
              <a:rPr lang="en-US" smtClean="0"/>
              <a:t>P.E.S Modern College of Engineering Pune </a:t>
            </a:r>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AD159F49-0143-4017-AD6C-1767BF7A837A}"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1028700"/>
            <a:ext cx="7851648" cy="1828800"/>
          </a:xfrm>
        </p:spPr>
        <p:txBody>
          <a:bodyPr>
            <a:normAutofit fontScale="90000"/>
          </a:bodyPr>
          <a:lstStyle/>
          <a:p>
            <a:pPr algn="ctr"/>
            <a:r>
              <a:rPr lang="en-US" sz="6000" dirty="0" smtClean="0"/>
              <a:t> </a:t>
            </a:r>
            <a:r>
              <a:rPr lang="en-US" sz="6000" dirty="0"/>
              <a:t>Online Shopping(</a:t>
            </a:r>
            <a:r>
              <a:rPr lang="en-IN" sz="6000" dirty="0"/>
              <a:t>floweraura.com</a:t>
            </a:r>
            <a:r>
              <a:rPr lang="en-US" sz="6000" dirty="0"/>
              <a:t>) </a:t>
            </a:r>
            <a:endParaRPr lang="en-US" dirty="0">
              <a:solidFill>
                <a:schemeClr val="tx1">
                  <a:lumMod val="95000"/>
                </a:schemeClr>
              </a:solidFill>
            </a:endParaRPr>
          </a:p>
        </p:txBody>
      </p:sp>
      <p:sp>
        <p:nvSpPr>
          <p:cNvPr id="3" name="Subtitle 2"/>
          <p:cNvSpPr>
            <a:spLocks noGrp="1"/>
          </p:cNvSpPr>
          <p:nvPr>
            <p:ph type="subTitle" idx="1"/>
          </p:nvPr>
        </p:nvSpPr>
        <p:spPr>
          <a:xfrm>
            <a:off x="533400" y="3124200"/>
            <a:ext cx="7854696" cy="1828800"/>
          </a:xfrm>
        </p:spPr>
        <p:txBody>
          <a:bodyPr>
            <a:noAutofit/>
          </a:bodyPr>
          <a:lstStyle/>
          <a:p>
            <a:pPr algn="ctr"/>
            <a:r>
              <a:rPr lang="en-US" sz="1600" dirty="0" smtClean="0">
                <a:latin typeface="Times New Roman" panose="02020603050405020304" pitchFamily="18" charset="0"/>
                <a:cs typeface="Times New Roman" panose="02020603050405020304" pitchFamily="18" charset="0"/>
              </a:rPr>
              <a:t>Bharti  </a:t>
            </a:r>
            <a:r>
              <a:rPr lang="en-US" sz="1600" dirty="0" err="1" smtClean="0">
                <a:latin typeface="Times New Roman" panose="02020603050405020304" pitchFamily="18" charset="0"/>
                <a:cs typeface="Times New Roman" panose="02020603050405020304" pitchFamily="18" charset="0"/>
              </a:rPr>
              <a:t>Sopan</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Kalbhor</a:t>
            </a:r>
            <a:r>
              <a:rPr lang="en-US" sz="1600" dirty="0" smtClean="0">
                <a:latin typeface="Times New Roman" panose="02020603050405020304" pitchFamily="18" charset="0"/>
                <a:cs typeface="Times New Roman" panose="02020603050405020304" pitchFamily="18" charset="0"/>
              </a:rPr>
              <a:t>  </a:t>
            </a:r>
          </a:p>
          <a:p>
            <a:pPr algn="ctr"/>
            <a:r>
              <a:rPr lang="en-US" sz="1600" dirty="0" smtClean="0">
                <a:latin typeface="Times New Roman" panose="02020603050405020304" pitchFamily="18" charset="0"/>
                <a:cs typeface="Times New Roman" panose="02020603050405020304" pitchFamily="18" charset="0"/>
              </a:rPr>
              <a:t>New arts commerce &amp;  science college </a:t>
            </a:r>
            <a:r>
              <a:rPr lang="en-US" sz="1600" dirty="0" err="1" smtClean="0">
                <a:latin typeface="Times New Roman" panose="02020603050405020304" pitchFamily="18" charset="0"/>
                <a:cs typeface="Times New Roman" panose="02020603050405020304" pitchFamily="18" charset="0"/>
              </a:rPr>
              <a:t>ahmednagar</a:t>
            </a:r>
            <a:r>
              <a:rPr lang="en-US" sz="1600" dirty="0" smtClean="0">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a:p>
            <a:pPr algn="ctr"/>
            <a:endParaRPr lang="en-US" sz="1600" dirty="0"/>
          </a:p>
          <a:p>
            <a:pPr algn="ctr"/>
            <a:endParaRPr lang="en-US" sz="1600" dirty="0"/>
          </a:p>
        </p:txBody>
      </p:sp>
      <p:pic>
        <p:nvPicPr>
          <p:cNvPr id="8" name="Picture 7"/>
          <p:cNvPicPr>
            <a:picLocks noChangeAspect="1"/>
          </p:cNvPicPr>
          <p:nvPr/>
        </p:nvPicPr>
        <p:blipFill>
          <a:blip r:embed="rId2"/>
          <a:stretch>
            <a:fillRect/>
          </a:stretch>
        </p:blipFill>
        <p:spPr>
          <a:xfrm>
            <a:off x="3733800" y="4343400"/>
            <a:ext cx="1600200" cy="1600200"/>
          </a:xfrm>
          <a:prstGeom prst="rect">
            <a:avLst/>
          </a:prstGeom>
        </p:spPr>
      </p:pic>
    </p:spTree>
    <p:extLst>
      <p:ext uri="{BB962C8B-B14F-4D97-AF65-F5344CB8AC3E}">
        <p14:creationId xmlns:p14="http://schemas.microsoft.com/office/powerpoint/2010/main" val="13823653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457200" y="381000"/>
            <a:ext cx="8229600" cy="1143000"/>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3600"/>
              <a:t>Entity Relationship Diagram </a:t>
            </a:r>
            <a:endParaRPr lang="en-US" sz="3600" dirty="0"/>
          </a:p>
        </p:txBody>
      </p:sp>
      <p:pic>
        <p:nvPicPr>
          <p:cNvPr id="7" name="Content Placeholder 6"/>
          <p:cNvPicPr>
            <a:picLocks noGrp="1"/>
          </p:cNvPicPr>
          <p:nvPr>
            <p:ph idx="1"/>
          </p:nvPr>
        </p:nvPicPr>
        <p:blipFill>
          <a:blip r:embed="rId2"/>
          <a:stretch>
            <a:fillRect/>
          </a:stretch>
        </p:blipFill>
        <p:spPr>
          <a:xfrm>
            <a:off x="914400" y="1514669"/>
            <a:ext cx="6248400" cy="5257800"/>
          </a:xfrm>
          <a:prstGeom prst="rect">
            <a:avLst/>
          </a:prstGeom>
        </p:spPr>
      </p:pic>
    </p:spTree>
    <p:extLst>
      <p:ext uri="{BB962C8B-B14F-4D97-AF65-F5344CB8AC3E}">
        <p14:creationId xmlns:p14="http://schemas.microsoft.com/office/powerpoint/2010/main" val="21072841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1600" b="1" dirty="0"/>
              <a:t>Admin </a:t>
            </a:r>
            <a:r>
              <a:rPr lang="en-US" altLang="en-US" sz="1600" dirty="0" smtClean="0">
                <a:latin typeface="Times New Roman" panose="02020603050405020304" pitchFamily="18" charset="0"/>
                <a:cs typeface="Times New Roman" panose="02020603050405020304" pitchFamily="18" charset="0"/>
              </a:rPr>
              <a:t>:                                              </a:t>
            </a:r>
            <a:endParaRPr lang="en-US" altLang="en-US" sz="1600" dirty="0">
              <a:latin typeface="Times New Roman" panose="02020603050405020304" pitchFamily="18" charset="0"/>
              <a:cs typeface="Times New Roman" panose="02020603050405020304" pitchFamily="18" charset="0"/>
            </a:endParaRPr>
          </a:p>
          <a:p>
            <a:endParaRPr lang="en-US" sz="1600" dirty="0"/>
          </a:p>
        </p:txBody>
      </p:sp>
      <p:sp>
        <p:nvSpPr>
          <p:cNvPr id="6" name="Title 1"/>
          <p:cNvSpPr txBox="1">
            <a:spLocks/>
          </p:cNvSpPr>
          <p:nvPr/>
        </p:nvSpPr>
        <p:spPr>
          <a:xfrm>
            <a:off x="457200" y="381000"/>
            <a:ext cx="8229600" cy="1143000"/>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3500" dirty="0" smtClean="0"/>
              <a:t>Use </a:t>
            </a:r>
            <a:r>
              <a:rPr lang="en-US" sz="3500" dirty="0"/>
              <a:t>C</a:t>
            </a:r>
            <a:r>
              <a:rPr lang="en-US" sz="3500" dirty="0" smtClean="0"/>
              <a:t>ase Diagram:</a:t>
            </a:r>
            <a:endParaRPr lang="en-US" sz="3500" dirty="0"/>
          </a:p>
        </p:txBody>
      </p:sp>
      <p:sp>
        <p:nvSpPr>
          <p:cNvPr id="5" name="TextBox 4"/>
          <p:cNvSpPr txBox="1"/>
          <p:nvPr/>
        </p:nvSpPr>
        <p:spPr>
          <a:xfrm>
            <a:off x="5954486" y="6581001"/>
            <a:ext cx="3200400" cy="276999"/>
          </a:xfrm>
          <a:prstGeom prst="rect">
            <a:avLst/>
          </a:prstGeom>
          <a:noFill/>
        </p:spPr>
        <p:txBody>
          <a:bodyPr wrap="square" rtlCol="0">
            <a:spAutoFit/>
          </a:bodyPr>
          <a:lstStyle/>
          <a:p>
            <a:pPr algn="just"/>
            <a:r>
              <a:rPr lang="en-US" sz="1200" dirty="0" smtClean="0">
                <a:solidFill>
                  <a:schemeClr val="tx1">
                    <a:lumMod val="65000"/>
                    <a:lumOff val="35000"/>
                  </a:schemeClr>
                </a:solidFill>
              </a:rPr>
              <a:t>&lt;</a:t>
            </a:r>
            <a:r>
              <a:rPr lang="en-US" sz="1200" dirty="0" err="1" smtClean="0">
                <a:solidFill>
                  <a:schemeClr val="tx1">
                    <a:lumMod val="65000"/>
                    <a:lumOff val="35000"/>
                  </a:schemeClr>
                </a:solidFill>
              </a:rPr>
              <a:t>College_name</a:t>
            </a:r>
            <a:r>
              <a:rPr lang="en-US" sz="1200" dirty="0" smtClean="0">
                <a:solidFill>
                  <a:schemeClr val="tx1">
                    <a:lumMod val="65000"/>
                    <a:lumOff val="35000"/>
                  </a:schemeClr>
                </a:solidFill>
              </a:rPr>
              <a:t>&gt;  &lt;Degree/Year&gt; &lt;Project&gt;</a:t>
            </a:r>
            <a:endParaRPr lang="en-US" sz="1200" dirty="0">
              <a:solidFill>
                <a:schemeClr val="tx1">
                  <a:lumMod val="65000"/>
                  <a:lumOff val="35000"/>
                </a:schemeClr>
              </a:solidFill>
            </a:endParaRPr>
          </a:p>
        </p:txBody>
      </p:sp>
      <p:pic>
        <p:nvPicPr>
          <p:cNvPr id="7" name="Picture 1"/>
          <p:cNvPicPr>
            <a:picLocks noChangeAspect="1" noChangeArrowheads="1"/>
          </p:cNvPicPr>
          <p:nvPr/>
        </p:nvPicPr>
        <p:blipFill>
          <a:blip r:embed="rId2"/>
          <a:srcRect/>
          <a:stretch>
            <a:fillRect/>
          </a:stretch>
        </p:blipFill>
        <p:spPr bwMode="auto">
          <a:xfrm>
            <a:off x="3200400" y="1524000"/>
            <a:ext cx="5715000" cy="5334000"/>
          </a:xfrm>
          <a:prstGeom prst="rect">
            <a:avLst/>
          </a:prstGeom>
          <a:noFill/>
          <a:ln w="9525">
            <a:noFill/>
            <a:miter lim="800000"/>
            <a:headEnd/>
            <a:tailEnd/>
          </a:ln>
        </p:spPr>
      </p:pic>
    </p:spTree>
    <p:extLst>
      <p:ext uri="{BB962C8B-B14F-4D97-AF65-F5344CB8AC3E}">
        <p14:creationId xmlns:p14="http://schemas.microsoft.com/office/powerpoint/2010/main" val="1475610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altLang="en-US" sz="1600" dirty="0" smtClean="0">
                <a:latin typeface="Times New Roman" panose="02020603050405020304" pitchFamily="18" charset="0"/>
                <a:cs typeface="Times New Roman" panose="02020603050405020304" pitchFamily="18" charset="0"/>
              </a:rPr>
              <a:t>           </a:t>
            </a:r>
            <a:endParaRPr lang="en-US" altLang="en-US" sz="1600" dirty="0">
              <a:latin typeface="Times New Roman" panose="02020603050405020304" pitchFamily="18" charset="0"/>
              <a:cs typeface="Times New Roman" panose="02020603050405020304" pitchFamily="18" charset="0"/>
            </a:endParaRPr>
          </a:p>
          <a:p>
            <a:endParaRPr lang="en-US" sz="1600" dirty="0"/>
          </a:p>
        </p:txBody>
      </p:sp>
      <p:sp>
        <p:nvSpPr>
          <p:cNvPr id="6" name="Title 1"/>
          <p:cNvSpPr txBox="1">
            <a:spLocks/>
          </p:cNvSpPr>
          <p:nvPr/>
        </p:nvSpPr>
        <p:spPr>
          <a:xfrm>
            <a:off x="457200" y="381000"/>
            <a:ext cx="8229600" cy="1143000"/>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altLang="en-US" sz="3600" dirty="0">
                <a:latin typeface="Times New Roman" panose="02020603050405020304" pitchFamily="18" charset="0"/>
                <a:cs typeface="Times New Roman" panose="02020603050405020304" pitchFamily="18" charset="0"/>
              </a:rPr>
              <a:t>Customer Use case:            </a:t>
            </a:r>
          </a:p>
          <a:p>
            <a:endParaRPr lang="en-US" sz="3500" dirty="0"/>
          </a:p>
        </p:txBody>
      </p:sp>
      <p:pic>
        <p:nvPicPr>
          <p:cNvPr id="7" name="Picture 2"/>
          <p:cNvPicPr>
            <a:picLocks noChangeAspect="1" noChangeArrowheads="1"/>
          </p:cNvPicPr>
          <p:nvPr/>
        </p:nvPicPr>
        <p:blipFill>
          <a:blip r:embed="rId2"/>
          <a:srcRect/>
          <a:stretch>
            <a:fillRect/>
          </a:stretch>
        </p:blipFill>
        <p:spPr bwMode="auto">
          <a:xfrm>
            <a:off x="2819400" y="1066800"/>
            <a:ext cx="4876800" cy="5791200"/>
          </a:xfrm>
          <a:prstGeom prst="rect">
            <a:avLst/>
          </a:prstGeom>
          <a:noFill/>
          <a:ln w="9525">
            <a:noFill/>
            <a:miter lim="800000"/>
            <a:headEnd/>
            <a:tailEnd/>
          </a:ln>
        </p:spPr>
      </p:pic>
    </p:spTree>
    <p:extLst>
      <p:ext uri="{BB962C8B-B14F-4D97-AF65-F5344CB8AC3E}">
        <p14:creationId xmlns:p14="http://schemas.microsoft.com/office/powerpoint/2010/main" val="11144509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endParaRPr lang="en-US" sz="1600" dirty="0"/>
          </a:p>
        </p:txBody>
      </p:sp>
      <p:sp>
        <p:nvSpPr>
          <p:cNvPr id="6" name="Title 1"/>
          <p:cNvSpPr txBox="1">
            <a:spLocks/>
          </p:cNvSpPr>
          <p:nvPr/>
        </p:nvSpPr>
        <p:spPr>
          <a:xfrm>
            <a:off x="457200" y="381000"/>
            <a:ext cx="8229600" cy="1143000"/>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altLang="en-US" sz="3200" dirty="0" smtClean="0">
                <a:latin typeface="Times New Roman" panose="02020603050405020304" pitchFamily="18" charset="0"/>
                <a:cs typeface="Times New Roman" panose="02020603050405020304" pitchFamily="18" charset="0"/>
              </a:rPr>
              <a:t>Delivery </a:t>
            </a:r>
            <a:r>
              <a:rPr lang="en-US" altLang="en-US" sz="3200" dirty="0">
                <a:latin typeface="Times New Roman" panose="02020603050405020304" pitchFamily="18" charset="0"/>
                <a:cs typeface="Times New Roman" panose="02020603050405020304" pitchFamily="18" charset="0"/>
              </a:rPr>
              <a:t>Use case:                </a:t>
            </a:r>
          </a:p>
          <a:p>
            <a:endParaRPr lang="en-US" sz="3500" dirty="0"/>
          </a:p>
        </p:txBody>
      </p:sp>
      <p:sp>
        <p:nvSpPr>
          <p:cNvPr id="5" name="TextBox 4"/>
          <p:cNvSpPr txBox="1"/>
          <p:nvPr/>
        </p:nvSpPr>
        <p:spPr>
          <a:xfrm>
            <a:off x="5954486" y="6581001"/>
            <a:ext cx="3200400" cy="276999"/>
          </a:xfrm>
          <a:prstGeom prst="rect">
            <a:avLst/>
          </a:prstGeom>
          <a:noFill/>
        </p:spPr>
        <p:txBody>
          <a:bodyPr wrap="square" rtlCol="0">
            <a:spAutoFit/>
          </a:bodyPr>
          <a:lstStyle/>
          <a:p>
            <a:pPr algn="just"/>
            <a:r>
              <a:rPr lang="en-US" sz="1200" dirty="0" smtClean="0">
                <a:solidFill>
                  <a:schemeClr val="tx1">
                    <a:lumMod val="65000"/>
                    <a:lumOff val="35000"/>
                  </a:schemeClr>
                </a:solidFill>
              </a:rPr>
              <a:t>&lt;</a:t>
            </a:r>
            <a:r>
              <a:rPr lang="en-US" sz="1200" dirty="0" err="1" smtClean="0">
                <a:solidFill>
                  <a:schemeClr val="tx1">
                    <a:lumMod val="65000"/>
                    <a:lumOff val="35000"/>
                  </a:schemeClr>
                </a:solidFill>
              </a:rPr>
              <a:t>College_name</a:t>
            </a:r>
            <a:r>
              <a:rPr lang="en-US" sz="1200" dirty="0" smtClean="0">
                <a:solidFill>
                  <a:schemeClr val="tx1">
                    <a:lumMod val="65000"/>
                    <a:lumOff val="35000"/>
                  </a:schemeClr>
                </a:solidFill>
              </a:rPr>
              <a:t>&gt;  &lt;Degree/Year&gt; &lt;Project&gt;</a:t>
            </a:r>
            <a:endParaRPr lang="en-US" sz="1200" dirty="0">
              <a:solidFill>
                <a:schemeClr val="tx1">
                  <a:lumMod val="65000"/>
                  <a:lumOff val="35000"/>
                </a:schemeClr>
              </a:solidFill>
            </a:endParaRPr>
          </a:p>
        </p:txBody>
      </p:sp>
      <p:pic>
        <p:nvPicPr>
          <p:cNvPr id="7" name="Picture 3"/>
          <p:cNvPicPr>
            <a:picLocks noChangeAspect="1" noChangeArrowheads="1"/>
          </p:cNvPicPr>
          <p:nvPr/>
        </p:nvPicPr>
        <p:blipFill>
          <a:blip r:embed="rId2"/>
          <a:srcRect/>
          <a:stretch>
            <a:fillRect/>
          </a:stretch>
        </p:blipFill>
        <p:spPr bwMode="auto">
          <a:xfrm>
            <a:off x="3124200" y="1463040"/>
            <a:ext cx="5867400" cy="5334000"/>
          </a:xfrm>
          <a:prstGeom prst="rect">
            <a:avLst/>
          </a:prstGeom>
          <a:noFill/>
          <a:ln w="9525">
            <a:noFill/>
            <a:miter lim="800000"/>
            <a:headEnd/>
            <a:tailEnd/>
          </a:ln>
        </p:spPr>
      </p:pic>
    </p:spTree>
    <p:extLst>
      <p:ext uri="{BB962C8B-B14F-4D97-AF65-F5344CB8AC3E}">
        <p14:creationId xmlns:p14="http://schemas.microsoft.com/office/powerpoint/2010/main" val="31415090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600" dirty="0">
                <a:latin typeface="Times New Roman" panose="02020603050405020304" pitchFamily="18" charset="0"/>
                <a:cs typeface="Times New Roman" panose="02020603050405020304" pitchFamily="18" charset="0"/>
              </a:rPr>
              <a:t>Sequence diagram:   </a:t>
            </a:r>
            <a:br>
              <a:rPr lang="en-US" altLang="en-US" sz="3600" dirty="0">
                <a:latin typeface="Times New Roman" panose="02020603050405020304" pitchFamily="18" charset="0"/>
                <a:cs typeface="Times New Roman" panose="02020603050405020304" pitchFamily="18" charset="0"/>
              </a:rPr>
            </a:br>
            <a:endParaRPr lang="en-IN" sz="3600" dirty="0"/>
          </a:p>
        </p:txBody>
      </p:sp>
      <p:sp>
        <p:nvSpPr>
          <p:cNvPr id="3" name="Content Placeholder 2"/>
          <p:cNvSpPr>
            <a:spLocks noGrp="1"/>
          </p:cNvSpPr>
          <p:nvPr>
            <p:ph idx="1"/>
          </p:nvPr>
        </p:nvSpPr>
        <p:spPr/>
        <p:txBody>
          <a:bodyPr/>
          <a:lstStyle/>
          <a:p>
            <a:endParaRPr lang="en-US" altLang="en-US" dirty="0" smtClean="0">
              <a:latin typeface="Times New Roman" panose="02020603050405020304" pitchFamily="18" charset="0"/>
              <a:cs typeface="Times New Roman" panose="02020603050405020304" pitchFamily="18" charset="0"/>
            </a:endParaRPr>
          </a:p>
          <a:p>
            <a:endParaRPr lang="en-IN" dirty="0"/>
          </a:p>
        </p:txBody>
      </p:sp>
      <p:pic>
        <p:nvPicPr>
          <p:cNvPr id="5" name="Picture 4"/>
          <p:cNvPicPr>
            <a:picLocks noChangeAspect="1"/>
          </p:cNvPicPr>
          <p:nvPr/>
        </p:nvPicPr>
        <p:blipFill>
          <a:blip r:embed="rId2"/>
          <a:stretch>
            <a:fillRect/>
          </a:stretch>
        </p:blipFill>
        <p:spPr>
          <a:xfrm>
            <a:off x="1295400" y="1275588"/>
            <a:ext cx="6867525" cy="6743700"/>
          </a:xfrm>
          <a:prstGeom prst="rect">
            <a:avLst/>
          </a:prstGeom>
        </p:spPr>
      </p:pic>
    </p:spTree>
    <p:extLst>
      <p:ext uri="{BB962C8B-B14F-4D97-AF65-F5344CB8AC3E}">
        <p14:creationId xmlns:p14="http://schemas.microsoft.com/office/powerpoint/2010/main" val="28532962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sz="4000" dirty="0">
                <a:solidFill>
                  <a:schemeClr val="tx1"/>
                </a:solidFill>
                <a:cs typeface="Times New Roman" panose="02020603050405020304" pitchFamily="18" charset="0"/>
              </a:rPr>
              <a:t>Object Diagram:</a:t>
            </a:r>
            <a:r>
              <a:rPr lang="en-US" altLang="en-US" dirty="0">
                <a:solidFill>
                  <a:schemeClr val="tx1"/>
                </a:solidFill>
                <a:latin typeface="Times New Roman" panose="02020603050405020304" pitchFamily="18" charset="0"/>
                <a:cs typeface="Times New Roman" panose="02020603050405020304" pitchFamily="18" charset="0"/>
              </a:rPr>
              <a:t/>
            </a:r>
            <a:br>
              <a:rPr lang="en-US" altLang="en-US" dirty="0">
                <a:solidFill>
                  <a:schemeClr val="tx1"/>
                </a:solidFill>
                <a:latin typeface="Times New Roman" panose="02020603050405020304" pitchFamily="18" charset="0"/>
                <a:cs typeface="Times New Roman" panose="02020603050405020304" pitchFamily="18" charset="0"/>
              </a:rPr>
            </a:br>
            <a:endParaRPr lang="en-IN" dirty="0"/>
          </a:p>
        </p:txBody>
      </p:sp>
      <p:pic>
        <p:nvPicPr>
          <p:cNvPr id="4" name="Content Placeholder 3">
            <a:extLst>
              <a:ext uri="{FF2B5EF4-FFF2-40B4-BE49-F238E27FC236}">
                <a16:creationId xmlns="" xmlns:a16="http://schemas.microsoft.com/office/drawing/2014/main" id="{0AE13254-E727-4E5F-8616-CFB13EB0C6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1244837"/>
            <a:ext cx="8382000" cy="5539288"/>
          </a:xfrm>
          <a:prstGeom prst="rect">
            <a:avLst/>
          </a:prstGeom>
        </p:spPr>
      </p:pic>
    </p:spTree>
    <p:extLst>
      <p:ext uri="{BB962C8B-B14F-4D97-AF65-F5344CB8AC3E}">
        <p14:creationId xmlns:p14="http://schemas.microsoft.com/office/powerpoint/2010/main" val="10955429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19200"/>
          </a:xfrm>
        </p:spPr>
        <p:txBody>
          <a:bodyPr>
            <a:normAutofit/>
          </a:bodyPr>
          <a:lstStyle/>
          <a:p>
            <a:pPr marL="0" indent="0"/>
            <a:r>
              <a:rPr lang="en-US" altLang="en-US" sz="3200" dirty="0">
                <a:solidFill>
                  <a:schemeClr val="tx1"/>
                </a:solidFill>
                <a:cs typeface="Times New Roman" panose="02020603050405020304" pitchFamily="18" charset="0"/>
              </a:rPr>
              <a:t>Activity Diagram:</a:t>
            </a:r>
          </a:p>
        </p:txBody>
      </p:sp>
      <p:pic>
        <p:nvPicPr>
          <p:cNvPr id="4" name="Content Placeholder 3">
            <a:extLst>
              <a:ext uri="{FF2B5EF4-FFF2-40B4-BE49-F238E27FC236}">
                <a16:creationId xmlns="" xmlns:a16="http://schemas.microsoft.com/office/drawing/2014/main" id="{FE0536A2-F34F-4A1E-A7B3-EE38729FA9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1233638"/>
            <a:ext cx="8077200" cy="5562600"/>
          </a:xfrm>
          <a:prstGeom prst="rect">
            <a:avLst/>
          </a:prstGeom>
        </p:spPr>
      </p:pic>
    </p:spTree>
    <p:extLst>
      <p:ext uri="{BB962C8B-B14F-4D97-AF65-F5344CB8AC3E}">
        <p14:creationId xmlns:p14="http://schemas.microsoft.com/office/powerpoint/2010/main" val="35077670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457200" y="381000"/>
            <a:ext cx="8229600" cy="1143000"/>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3500" dirty="0" smtClean="0"/>
              <a:t>Screen Layouts</a:t>
            </a:r>
            <a:endParaRPr lang="en-US" sz="3500" dirty="0"/>
          </a:p>
        </p:txBody>
      </p:sp>
      <p:sp>
        <p:nvSpPr>
          <p:cNvPr id="15" name="Content Placeholder 14"/>
          <p:cNvSpPr>
            <a:spLocks noGrp="1"/>
          </p:cNvSpPr>
          <p:nvPr>
            <p:ph idx="1"/>
          </p:nvPr>
        </p:nvSpPr>
        <p:spPr/>
        <p:txBody>
          <a:bodyPr/>
          <a:lstStyle/>
          <a:p>
            <a:r>
              <a:rPr lang="en-US" dirty="0" smtClean="0"/>
              <a:t>Home:</a:t>
            </a:r>
          </a:p>
          <a:p>
            <a:endParaRPr lang="en-US" dirty="0" smtClean="0"/>
          </a:p>
          <a:p>
            <a:pPr marL="0" indent="0">
              <a:buNone/>
            </a:pPr>
            <a:endParaRPr lang="en-IN" dirty="0"/>
          </a:p>
        </p:txBody>
      </p:sp>
      <p:pic>
        <p:nvPicPr>
          <p:cNvPr id="26" name="Picture 25"/>
          <p:cNvPicPr/>
          <p:nvPr/>
        </p:nvPicPr>
        <p:blipFill>
          <a:blip r:embed="rId2"/>
          <a:stretch>
            <a:fillRect/>
          </a:stretch>
        </p:blipFill>
        <p:spPr>
          <a:xfrm>
            <a:off x="1905000" y="2190182"/>
            <a:ext cx="6690049" cy="4112647"/>
          </a:xfrm>
          <a:prstGeom prst="rect">
            <a:avLst/>
          </a:prstGeom>
        </p:spPr>
      </p:pic>
    </p:spTree>
    <p:extLst>
      <p:ext uri="{BB962C8B-B14F-4D97-AF65-F5344CB8AC3E}">
        <p14:creationId xmlns:p14="http://schemas.microsoft.com/office/powerpoint/2010/main" val="29690759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5" name="Content Placeholder 4"/>
          <p:cNvSpPr>
            <a:spLocks noGrp="1"/>
          </p:cNvSpPr>
          <p:nvPr>
            <p:ph idx="1"/>
          </p:nvPr>
        </p:nvSpPr>
        <p:spPr/>
        <p:txBody>
          <a:bodyPr/>
          <a:lstStyle/>
          <a:p>
            <a:r>
              <a:rPr lang="en-US" dirty="0"/>
              <a:t>Category:</a:t>
            </a:r>
            <a:endParaRPr lang="en-IN" dirty="0"/>
          </a:p>
        </p:txBody>
      </p:sp>
      <p:pic>
        <p:nvPicPr>
          <p:cNvPr id="6" name="Picture 5"/>
          <p:cNvPicPr/>
          <p:nvPr/>
        </p:nvPicPr>
        <p:blipFill>
          <a:blip r:embed="rId2"/>
          <a:stretch>
            <a:fillRect/>
          </a:stretch>
        </p:blipFill>
        <p:spPr>
          <a:xfrm>
            <a:off x="1905000" y="2362200"/>
            <a:ext cx="6781800" cy="4050792"/>
          </a:xfrm>
          <a:prstGeom prst="rect">
            <a:avLst/>
          </a:prstGeom>
        </p:spPr>
      </p:pic>
    </p:spTree>
    <p:extLst>
      <p:ext uri="{BB962C8B-B14F-4D97-AF65-F5344CB8AC3E}">
        <p14:creationId xmlns:p14="http://schemas.microsoft.com/office/powerpoint/2010/main" val="37866464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838200"/>
            <a:ext cx="8229600" cy="5486400"/>
          </a:xfrm>
        </p:spPr>
        <p:txBody>
          <a:bodyPr/>
          <a:lstStyle/>
          <a:p>
            <a:r>
              <a:rPr lang="en-US" dirty="0"/>
              <a:t>Category:</a:t>
            </a:r>
            <a:endParaRPr lang="en-IN" dirty="0"/>
          </a:p>
        </p:txBody>
      </p:sp>
      <p:pic>
        <p:nvPicPr>
          <p:cNvPr id="6" name="Picture 5"/>
          <p:cNvPicPr/>
          <p:nvPr/>
        </p:nvPicPr>
        <p:blipFill>
          <a:blip r:embed="rId2"/>
          <a:stretch>
            <a:fillRect/>
          </a:stretch>
        </p:blipFill>
        <p:spPr>
          <a:xfrm>
            <a:off x="2209800" y="2362200"/>
            <a:ext cx="6477000" cy="4267200"/>
          </a:xfrm>
          <a:prstGeom prst="rect">
            <a:avLst/>
          </a:prstGeom>
        </p:spPr>
      </p:pic>
    </p:spTree>
    <p:extLst>
      <p:ext uri="{BB962C8B-B14F-4D97-AF65-F5344CB8AC3E}">
        <p14:creationId xmlns:p14="http://schemas.microsoft.com/office/powerpoint/2010/main" val="1878892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a:bodyPr>
          <a:lstStyle/>
          <a:p>
            <a:r>
              <a:rPr lang="en-US" sz="3500" dirty="0" smtClean="0"/>
              <a:t>Contents</a:t>
            </a:r>
            <a:endParaRPr lang="en-US" sz="3500" dirty="0"/>
          </a:p>
        </p:txBody>
      </p:sp>
      <p:sp>
        <p:nvSpPr>
          <p:cNvPr id="3" name="Content Placeholder 2"/>
          <p:cNvSpPr>
            <a:spLocks noGrp="1"/>
          </p:cNvSpPr>
          <p:nvPr>
            <p:ph idx="1"/>
          </p:nvPr>
        </p:nvSpPr>
        <p:spPr/>
        <p:txBody>
          <a:bodyPr>
            <a:normAutofit lnSpcReduction="10000"/>
          </a:bodyPr>
          <a:lstStyle/>
          <a:p>
            <a:r>
              <a:rPr lang="en-US" sz="2000" dirty="0" smtClean="0"/>
              <a:t>Project Introduction</a:t>
            </a:r>
          </a:p>
          <a:p>
            <a:r>
              <a:rPr lang="en-US" sz="2000" dirty="0"/>
              <a:t>Company </a:t>
            </a:r>
            <a:r>
              <a:rPr lang="en-US" sz="2000" dirty="0" smtClean="0"/>
              <a:t>profile </a:t>
            </a:r>
          </a:p>
          <a:p>
            <a:r>
              <a:rPr lang="en-US" sz="2000" dirty="0" smtClean="0"/>
              <a:t>Existing System</a:t>
            </a:r>
          </a:p>
          <a:p>
            <a:r>
              <a:rPr lang="en-US" sz="2000" dirty="0"/>
              <a:t>AS-IS system </a:t>
            </a:r>
            <a:r>
              <a:rPr lang="en-US" sz="2000" dirty="0" smtClean="0"/>
              <a:t>limitations</a:t>
            </a:r>
          </a:p>
          <a:p>
            <a:r>
              <a:rPr lang="en-US" sz="2000" dirty="0" smtClean="0"/>
              <a:t>Proposed System</a:t>
            </a:r>
          </a:p>
          <a:p>
            <a:r>
              <a:rPr lang="en-US" sz="2000" dirty="0" smtClean="0"/>
              <a:t>Module Hierarchy Diagram</a:t>
            </a:r>
          </a:p>
          <a:p>
            <a:r>
              <a:rPr lang="en-US" sz="2000" dirty="0" smtClean="0"/>
              <a:t>Entity Relationship Diagram</a:t>
            </a:r>
            <a:r>
              <a:rPr lang="en-US" sz="2000" dirty="0"/>
              <a:t> </a:t>
            </a:r>
            <a:endParaRPr lang="en-US" sz="2000" dirty="0" smtClean="0"/>
          </a:p>
          <a:p>
            <a:r>
              <a:rPr lang="en-US" sz="2000" dirty="0" smtClean="0"/>
              <a:t>Data Flow Diagrams(if applicable)  </a:t>
            </a:r>
          </a:p>
          <a:p>
            <a:r>
              <a:rPr lang="en-US" sz="2000" dirty="0" smtClean="0"/>
              <a:t>All UML Model(Use </a:t>
            </a:r>
            <a:r>
              <a:rPr lang="en-US" sz="2000" dirty="0" err="1" smtClean="0"/>
              <a:t>case,Sequence,Activity,class</a:t>
            </a:r>
            <a:r>
              <a:rPr lang="en-US" sz="2000" dirty="0" smtClean="0"/>
              <a:t> etc.) </a:t>
            </a:r>
          </a:p>
          <a:p>
            <a:r>
              <a:rPr lang="en-US" sz="2000" dirty="0" smtClean="0"/>
              <a:t>Screen layouts</a:t>
            </a:r>
          </a:p>
          <a:p>
            <a:r>
              <a:rPr lang="en-US" sz="2000" dirty="0" smtClean="0"/>
              <a:t>Limitations &amp; future Enhancements</a:t>
            </a:r>
          </a:p>
          <a:p>
            <a:r>
              <a:rPr lang="en-IN" sz="2000" dirty="0">
                <a:cs typeface="Times New Roman" panose="02020603050405020304" pitchFamily="18" charset="0"/>
              </a:rPr>
              <a:t>Conclusion</a:t>
            </a:r>
            <a:endParaRPr lang="en-US" sz="2000" dirty="0" smtClean="0"/>
          </a:p>
          <a:p>
            <a:endParaRPr lang="en-US" sz="2000" dirty="0" smtClean="0"/>
          </a:p>
          <a:p>
            <a:endParaRPr lang="en-US" sz="2000" dirty="0"/>
          </a:p>
        </p:txBody>
      </p:sp>
    </p:spTree>
    <p:extLst>
      <p:ext uri="{BB962C8B-B14F-4D97-AF65-F5344CB8AC3E}">
        <p14:creationId xmlns:p14="http://schemas.microsoft.com/office/powerpoint/2010/main" val="4453057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066800"/>
            <a:ext cx="8229600" cy="5257800"/>
          </a:xfrm>
        </p:spPr>
        <p:txBody>
          <a:bodyPr/>
          <a:lstStyle/>
          <a:p>
            <a:r>
              <a:rPr lang="en-US" dirty="0"/>
              <a:t>Products</a:t>
            </a:r>
            <a:r>
              <a:rPr lang="en-US" dirty="0" smtClean="0"/>
              <a:t>:</a:t>
            </a:r>
          </a:p>
          <a:p>
            <a:endParaRPr lang="en-IN" dirty="0"/>
          </a:p>
        </p:txBody>
      </p:sp>
      <p:pic>
        <p:nvPicPr>
          <p:cNvPr id="6" name="Picture 5"/>
          <p:cNvPicPr/>
          <p:nvPr/>
        </p:nvPicPr>
        <p:blipFill>
          <a:blip r:embed="rId2"/>
          <a:stretch>
            <a:fillRect/>
          </a:stretch>
        </p:blipFill>
        <p:spPr>
          <a:xfrm>
            <a:off x="2286000" y="2057400"/>
            <a:ext cx="6400800" cy="4495800"/>
          </a:xfrm>
          <a:prstGeom prst="rect">
            <a:avLst/>
          </a:prstGeom>
        </p:spPr>
      </p:pic>
    </p:spTree>
    <p:extLst>
      <p:ext uri="{BB962C8B-B14F-4D97-AF65-F5344CB8AC3E}">
        <p14:creationId xmlns:p14="http://schemas.microsoft.com/office/powerpoint/2010/main" val="19409429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0" y="685800"/>
            <a:ext cx="8229600" cy="5638800"/>
          </a:xfrm>
        </p:spPr>
        <p:txBody>
          <a:bodyPr/>
          <a:lstStyle/>
          <a:p>
            <a:r>
              <a:rPr lang="en-US" dirty="0"/>
              <a:t>Product list</a:t>
            </a:r>
            <a:r>
              <a:rPr lang="en-US" dirty="0" smtClean="0"/>
              <a:t>:  </a:t>
            </a:r>
          </a:p>
          <a:p>
            <a:endParaRPr lang="en-IN" dirty="0"/>
          </a:p>
        </p:txBody>
      </p:sp>
      <p:pic>
        <p:nvPicPr>
          <p:cNvPr id="7" name="Picture 6"/>
          <p:cNvPicPr/>
          <p:nvPr/>
        </p:nvPicPr>
        <p:blipFill>
          <a:blip r:embed="rId2"/>
          <a:stretch>
            <a:fillRect/>
          </a:stretch>
        </p:blipFill>
        <p:spPr>
          <a:xfrm>
            <a:off x="2667000" y="2133600"/>
            <a:ext cx="6019800" cy="4343400"/>
          </a:xfrm>
          <a:prstGeom prst="rect">
            <a:avLst/>
          </a:prstGeom>
        </p:spPr>
      </p:pic>
    </p:spTree>
    <p:extLst>
      <p:ext uri="{BB962C8B-B14F-4D97-AF65-F5344CB8AC3E}">
        <p14:creationId xmlns:p14="http://schemas.microsoft.com/office/powerpoint/2010/main" val="25272446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a:t>Customer login</a:t>
            </a:r>
            <a:r>
              <a:rPr lang="en-US" dirty="0" smtClean="0"/>
              <a:t>:</a:t>
            </a:r>
          </a:p>
          <a:p>
            <a:endParaRPr lang="en-IN" dirty="0"/>
          </a:p>
        </p:txBody>
      </p:sp>
      <p:pic>
        <p:nvPicPr>
          <p:cNvPr id="4" name="Picture 3"/>
          <p:cNvPicPr/>
          <p:nvPr/>
        </p:nvPicPr>
        <p:blipFill>
          <a:blip r:embed="rId2"/>
          <a:stretch>
            <a:fillRect/>
          </a:stretch>
        </p:blipFill>
        <p:spPr>
          <a:xfrm>
            <a:off x="2743200" y="2438400"/>
            <a:ext cx="5943600" cy="3974592"/>
          </a:xfrm>
          <a:prstGeom prst="rect">
            <a:avLst/>
          </a:prstGeom>
        </p:spPr>
      </p:pic>
    </p:spTree>
    <p:extLst>
      <p:ext uri="{BB962C8B-B14F-4D97-AF65-F5344CB8AC3E}">
        <p14:creationId xmlns:p14="http://schemas.microsoft.com/office/powerpoint/2010/main" val="22221515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5181600"/>
          </a:xfrm>
        </p:spPr>
        <p:txBody>
          <a:bodyPr/>
          <a:lstStyle/>
          <a:p>
            <a:r>
              <a:rPr lang="en-US" dirty="0"/>
              <a:t>Customer login:</a:t>
            </a:r>
            <a:endParaRPr lang="en-IN" dirty="0"/>
          </a:p>
        </p:txBody>
      </p:sp>
      <p:pic>
        <p:nvPicPr>
          <p:cNvPr id="4" name="Picture 3"/>
          <p:cNvPicPr/>
          <p:nvPr/>
        </p:nvPicPr>
        <p:blipFill>
          <a:blip r:embed="rId2"/>
          <a:stretch>
            <a:fillRect/>
          </a:stretch>
        </p:blipFill>
        <p:spPr>
          <a:xfrm>
            <a:off x="2286000" y="2374392"/>
            <a:ext cx="6400800" cy="4038600"/>
          </a:xfrm>
          <a:prstGeom prst="rect">
            <a:avLst/>
          </a:prstGeom>
        </p:spPr>
      </p:pic>
    </p:spTree>
    <p:extLst>
      <p:ext uri="{BB962C8B-B14F-4D97-AF65-F5344CB8AC3E}">
        <p14:creationId xmlns:p14="http://schemas.microsoft.com/office/powerpoint/2010/main" val="3030925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a:t>Product details:</a:t>
            </a:r>
            <a:endParaRPr lang="en-IN" dirty="0"/>
          </a:p>
        </p:txBody>
      </p:sp>
      <p:pic>
        <p:nvPicPr>
          <p:cNvPr id="4" name="Picture 3"/>
          <p:cNvPicPr/>
          <p:nvPr/>
        </p:nvPicPr>
        <p:blipFill>
          <a:blip r:embed="rId2"/>
          <a:stretch>
            <a:fillRect/>
          </a:stretch>
        </p:blipFill>
        <p:spPr>
          <a:xfrm>
            <a:off x="2590800" y="2518092"/>
            <a:ext cx="6188710" cy="3894900"/>
          </a:xfrm>
          <a:prstGeom prst="rect">
            <a:avLst/>
          </a:prstGeom>
        </p:spPr>
      </p:pic>
    </p:spTree>
    <p:extLst>
      <p:ext uri="{BB962C8B-B14F-4D97-AF65-F5344CB8AC3E}">
        <p14:creationId xmlns:p14="http://schemas.microsoft.com/office/powerpoint/2010/main" val="23656805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229600" cy="5410200"/>
          </a:xfrm>
        </p:spPr>
        <p:txBody>
          <a:bodyPr/>
          <a:lstStyle/>
          <a:p>
            <a:r>
              <a:rPr lang="en-US" dirty="0"/>
              <a:t>Customer </a:t>
            </a:r>
            <a:r>
              <a:rPr lang="en-US" dirty="0" err="1"/>
              <a:t>ordre</a:t>
            </a:r>
            <a:r>
              <a:rPr lang="en-US" dirty="0"/>
              <a:t>:</a:t>
            </a:r>
            <a:endParaRPr lang="en-IN" dirty="0"/>
          </a:p>
        </p:txBody>
      </p:sp>
      <p:pic>
        <p:nvPicPr>
          <p:cNvPr id="4" name="Picture 3"/>
          <p:cNvPicPr/>
          <p:nvPr/>
        </p:nvPicPr>
        <p:blipFill>
          <a:blip r:embed="rId2"/>
          <a:stretch>
            <a:fillRect/>
          </a:stretch>
        </p:blipFill>
        <p:spPr>
          <a:xfrm>
            <a:off x="2514600" y="2362200"/>
            <a:ext cx="6172200" cy="3886200"/>
          </a:xfrm>
          <a:prstGeom prst="rect">
            <a:avLst/>
          </a:prstGeom>
        </p:spPr>
      </p:pic>
    </p:spTree>
    <p:extLst>
      <p:ext uri="{BB962C8B-B14F-4D97-AF65-F5344CB8AC3E}">
        <p14:creationId xmlns:p14="http://schemas.microsoft.com/office/powerpoint/2010/main" val="5296013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229600" cy="5486400"/>
          </a:xfrm>
        </p:spPr>
        <p:txBody>
          <a:bodyPr/>
          <a:lstStyle/>
          <a:p>
            <a:r>
              <a:rPr lang="en-US" dirty="0"/>
              <a:t>Delete product:</a:t>
            </a:r>
            <a:endParaRPr lang="en-IN" dirty="0"/>
          </a:p>
        </p:txBody>
      </p:sp>
      <p:pic>
        <p:nvPicPr>
          <p:cNvPr id="4" name="Picture 3"/>
          <p:cNvPicPr/>
          <p:nvPr/>
        </p:nvPicPr>
        <p:blipFill>
          <a:blip r:embed="rId2"/>
          <a:stretch>
            <a:fillRect/>
          </a:stretch>
        </p:blipFill>
        <p:spPr>
          <a:xfrm>
            <a:off x="2667000" y="2362200"/>
            <a:ext cx="5943600" cy="3886200"/>
          </a:xfrm>
          <a:prstGeom prst="rect">
            <a:avLst/>
          </a:prstGeom>
        </p:spPr>
      </p:pic>
    </p:spTree>
    <p:extLst>
      <p:ext uri="{BB962C8B-B14F-4D97-AF65-F5344CB8AC3E}">
        <p14:creationId xmlns:p14="http://schemas.microsoft.com/office/powerpoint/2010/main" val="16705974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257800"/>
          </a:xfrm>
        </p:spPr>
        <p:txBody>
          <a:bodyPr/>
          <a:lstStyle/>
          <a:p>
            <a:r>
              <a:rPr lang="en-US" dirty="0"/>
              <a:t>Empty cart:</a:t>
            </a:r>
            <a:endParaRPr lang="en-IN" dirty="0"/>
          </a:p>
        </p:txBody>
      </p:sp>
      <p:pic>
        <p:nvPicPr>
          <p:cNvPr id="4" name="Picture 3"/>
          <p:cNvPicPr/>
          <p:nvPr/>
        </p:nvPicPr>
        <p:blipFill>
          <a:blip r:embed="rId2"/>
          <a:stretch>
            <a:fillRect/>
          </a:stretch>
        </p:blipFill>
        <p:spPr>
          <a:xfrm>
            <a:off x="2133600" y="2362200"/>
            <a:ext cx="6553200" cy="3962400"/>
          </a:xfrm>
          <a:prstGeom prst="rect">
            <a:avLst/>
          </a:prstGeom>
        </p:spPr>
      </p:pic>
    </p:spTree>
    <p:extLst>
      <p:ext uri="{BB962C8B-B14F-4D97-AF65-F5344CB8AC3E}">
        <p14:creationId xmlns:p14="http://schemas.microsoft.com/office/powerpoint/2010/main" val="33779862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257800"/>
          </a:xfrm>
        </p:spPr>
        <p:txBody>
          <a:bodyPr/>
          <a:lstStyle/>
          <a:p>
            <a:r>
              <a:rPr lang="en-US" dirty="0"/>
              <a:t>Track your order</a:t>
            </a:r>
            <a:r>
              <a:rPr lang="en-US" dirty="0" smtClean="0"/>
              <a:t>:</a:t>
            </a:r>
          </a:p>
          <a:p>
            <a:endParaRPr lang="en-IN" dirty="0"/>
          </a:p>
        </p:txBody>
      </p:sp>
      <p:pic>
        <p:nvPicPr>
          <p:cNvPr id="4" name="Picture 3"/>
          <p:cNvPicPr/>
          <p:nvPr/>
        </p:nvPicPr>
        <p:blipFill>
          <a:blip r:embed="rId2"/>
          <a:stretch>
            <a:fillRect/>
          </a:stretch>
        </p:blipFill>
        <p:spPr>
          <a:xfrm>
            <a:off x="2514600" y="2133600"/>
            <a:ext cx="6172200" cy="4191000"/>
          </a:xfrm>
          <a:prstGeom prst="rect">
            <a:avLst/>
          </a:prstGeom>
        </p:spPr>
      </p:pic>
    </p:spTree>
    <p:extLst>
      <p:ext uri="{BB962C8B-B14F-4D97-AF65-F5344CB8AC3E}">
        <p14:creationId xmlns:p14="http://schemas.microsoft.com/office/powerpoint/2010/main" val="13014967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6858000" cy="1295400"/>
          </a:xfrm>
        </p:spPr>
        <p:txBody>
          <a:bodyPr>
            <a:normAutofit fontScale="90000"/>
          </a:bodyPr>
          <a:lstStyle/>
          <a:p>
            <a:r>
              <a:rPr lang="en-IN" dirty="0" smtClean="0"/>
              <a:t>Data dictionary</a:t>
            </a:r>
            <a:br>
              <a:rPr lang="en-IN" dirty="0" smtClean="0"/>
            </a:br>
            <a:r>
              <a:rPr lang="en-IN" sz="3600" dirty="0" smtClean="0"/>
              <a:t>customer:</a:t>
            </a:r>
            <a:endParaRPr lang="en-IN" sz="3600" dirty="0"/>
          </a:p>
        </p:txBody>
      </p:sp>
      <p:pic>
        <p:nvPicPr>
          <p:cNvPr id="4" name="table"/>
          <p:cNvPicPr>
            <a:picLocks noGrp="1" noChangeAspect="1"/>
          </p:cNvPicPr>
          <p:nvPr>
            <p:ph idx="1"/>
          </p:nvPr>
        </p:nvPicPr>
        <p:blipFill>
          <a:blip r:embed="rId2"/>
          <a:stretch>
            <a:fillRect/>
          </a:stretch>
        </p:blipFill>
        <p:spPr>
          <a:xfrm>
            <a:off x="457200" y="1676400"/>
            <a:ext cx="7620000" cy="4876800"/>
          </a:xfrm>
          <a:prstGeom prst="rect">
            <a:avLst/>
          </a:prstGeom>
        </p:spPr>
      </p:pic>
    </p:spTree>
    <p:extLst>
      <p:ext uri="{BB962C8B-B14F-4D97-AF65-F5344CB8AC3E}">
        <p14:creationId xmlns:p14="http://schemas.microsoft.com/office/powerpoint/2010/main" val="2790211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1600" dirty="0">
                <a:latin typeface="Times New Roman" pitchFamily="18" charset="0"/>
                <a:cs typeface="Times New Roman" pitchFamily="18" charset="0"/>
              </a:rPr>
              <a:t>The main purpose to develop this project Online e-Commerce Shopping(</a:t>
            </a:r>
            <a:r>
              <a:rPr lang="en-US" sz="1600" b="1" dirty="0">
                <a:latin typeface="Times New Roman" pitchFamily="18" charset="0"/>
                <a:cs typeface="Times New Roman" pitchFamily="18" charset="0"/>
              </a:rPr>
              <a:t>floweraura.com</a:t>
            </a:r>
            <a:r>
              <a:rPr lang="en-US" sz="1600" dirty="0">
                <a:latin typeface="Times New Roman" pitchFamily="18" charset="0"/>
                <a:cs typeface="Times New Roman" pitchFamily="18" charset="0"/>
              </a:rPr>
              <a:t>) is to sell the flower ,cake , </a:t>
            </a:r>
            <a:r>
              <a:rPr lang="en-US" sz="1600" dirty="0" smtClean="0">
                <a:latin typeface="Times New Roman" pitchFamily="18" charset="0"/>
                <a:cs typeface="Times New Roman" pitchFamily="18" charset="0"/>
              </a:rPr>
              <a:t>flower </a:t>
            </a:r>
            <a:r>
              <a:rPr lang="en-US" sz="1600" dirty="0">
                <a:latin typeface="Times New Roman" pitchFamily="18" charset="0"/>
                <a:cs typeface="Times New Roman" pitchFamily="18" charset="0"/>
              </a:rPr>
              <a:t>pot , gift of birthday , anniversary </a:t>
            </a:r>
            <a:r>
              <a:rPr lang="en-US" sz="1600" dirty="0" err="1">
                <a:latin typeface="Times New Roman" pitchFamily="18" charset="0"/>
                <a:cs typeface="Times New Roman" pitchFamily="18" charset="0"/>
              </a:rPr>
              <a:t>etc</a:t>
            </a:r>
            <a:r>
              <a:rPr lang="en-US" sz="1600" dirty="0">
                <a:latin typeface="Times New Roman" pitchFamily="18" charset="0"/>
                <a:cs typeface="Times New Roman" pitchFamily="18" charset="0"/>
              </a:rPr>
              <a:t> items online. This project is basically develop for </a:t>
            </a:r>
            <a:r>
              <a:rPr lang="en-US" sz="1600" dirty="0" err="1" smtClean="0">
                <a:latin typeface="Times New Roman" pitchFamily="18" charset="0"/>
                <a:cs typeface="Times New Roman" pitchFamily="18" charset="0"/>
              </a:rPr>
              <a:t>pune</a:t>
            </a:r>
            <a:r>
              <a:rPr lang="en-US" sz="1600" dirty="0" smtClean="0">
                <a:latin typeface="Times New Roman" pitchFamily="18" charset="0"/>
                <a:cs typeface="Times New Roman" pitchFamily="18" charset="0"/>
              </a:rPr>
              <a:t> city </a:t>
            </a:r>
            <a:r>
              <a:rPr lang="en-US" sz="1600" dirty="0">
                <a:latin typeface="Times New Roman" pitchFamily="18" charset="0"/>
                <a:cs typeface="Times New Roman" pitchFamily="18" charset="0"/>
              </a:rPr>
              <a:t>for focus on </a:t>
            </a:r>
            <a:r>
              <a:rPr lang="en-US" sz="1600" dirty="0" smtClean="0">
                <a:latin typeface="Times New Roman" pitchFamily="18" charset="0"/>
                <a:cs typeface="Times New Roman" pitchFamily="18" charset="0"/>
              </a:rPr>
              <a:t>locally . </a:t>
            </a:r>
            <a:r>
              <a:rPr lang="en-US" sz="1600" dirty="0">
                <a:latin typeface="Times New Roman" pitchFamily="18" charset="0"/>
                <a:cs typeface="Times New Roman" pitchFamily="18" charset="0"/>
              </a:rPr>
              <a:t>Order flower, cake , and flower </a:t>
            </a:r>
            <a:r>
              <a:rPr lang="en-US" sz="1600" dirty="0" smtClean="0">
                <a:latin typeface="Times New Roman" pitchFamily="18" charset="0"/>
                <a:cs typeface="Times New Roman" pitchFamily="18" charset="0"/>
              </a:rPr>
              <a:t>pot, </a:t>
            </a:r>
            <a:r>
              <a:rPr lang="en-US" sz="1600" dirty="0">
                <a:latin typeface="Times New Roman" pitchFamily="18" charset="0"/>
                <a:cs typeface="Times New Roman" pitchFamily="18" charset="0"/>
              </a:rPr>
              <a:t>gift online with cash on delivery in </a:t>
            </a:r>
            <a:r>
              <a:rPr lang="en-US" sz="1600" dirty="0" err="1" smtClean="0">
                <a:latin typeface="Times New Roman" pitchFamily="18" charset="0"/>
                <a:cs typeface="Times New Roman" pitchFamily="18" charset="0"/>
              </a:rPr>
              <a:t>pune</a:t>
            </a:r>
            <a:r>
              <a:rPr lang="en-US" sz="1600" dirty="0" smtClean="0">
                <a:latin typeface="Times New Roman" pitchFamily="18" charset="0"/>
                <a:cs typeface="Times New Roman" pitchFamily="18" charset="0"/>
              </a:rPr>
              <a:t>. </a:t>
            </a:r>
            <a:r>
              <a:rPr lang="en-US" sz="1600" dirty="0">
                <a:latin typeface="Times New Roman" pitchFamily="18" charset="0"/>
                <a:cs typeface="Times New Roman" pitchFamily="18" charset="0"/>
              </a:rPr>
              <a:t>Order flower ,cake , </a:t>
            </a:r>
            <a:r>
              <a:rPr lang="en-US" sz="1600" dirty="0" smtClean="0">
                <a:latin typeface="Times New Roman" pitchFamily="18" charset="0"/>
                <a:cs typeface="Times New Roman" pitchFamily="18" charset="0"/>
              </a:rPr>
              <a:t>flower </a:t>
            </a:r>
            <a:r>
              <a:rPr lang="en-US" sz="1600" dirty="0">
                <a:latin typeface="Times New Roman" pitchFamily="18" charset="0"/>
                <a:cs typeface="Times New Roman" pitchFamily="18" charset="0"/>
              </a:rPr>
              <a:t>pot , gift online in BD, get home delivery. This project Online e-Commerce Shopping provides all facilities to shopkeeper to manage the shop on website and control the entire e-Commerce business transaction from website. It can also help to shopkeeper keep flower ,cake , f</a:t>
            </a:r>
            <a:r>
              <a:rPr lang="en-US" sz="1600" dirty="0" smtClean="0">
                <a:latin typeface="Times New Roman" pitchFamily="18" charset="0"/>
                <a:cs typeface="Times New Roman" pitchFamily="18" charset="0"/>
              </a:rPr>
              <a:t>lower </a:t>
            </a:r>
            <a:r>
              <a:rPr lang="en-US" sz="1600" dirty="0">
                <a:latin typeface="Times New Roman" pitchFamily="18" charset="0"/>
                <a:cs typeface="Times New Roman" pitchFamily="18" charset="0"/>
              </a:rPr>
              <a:t>pot , gift Item  for sale as well as can updates from site time to time. This project manages various product category, product, special offer, gallery, order, payment and customer’s feedback. In this project, customers can easily view various product, add to cart product, place order. We have developed many modules in the project for performing all the operations of this system. Some of the modules are product management, type management, order management etc.</a:t>
            </a:r>
          </a:p>
          <a:p>
            <a:pPr marL="0" indent="0">
              <a:buNone/>
            </a:pPr>
            <a:endParaRPr lang="en-US" sz="1600" dirty="0" smtClean="0"/>
          </a:p>
        </p:txBody>
      </p:sp>
      <p:sp>
        <p:nvSpPr>
          <p:cNvPr id="4" name="Title 1"/>
          <p:cNvSpPr txBox="1">
            <a:spLocks/>
          </p:cNvSpPr>
          <p:nvPr/>
        </p:nvSpPr>
        <p:spPr>
          <a:xfrm>
            <a:off x="457200" y="381000"/>
            <a:ext cx="8229600" cy="1143000"/>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3500" dirty="0" smtClean="0"/>
              <a:t>Project Introduction</a:t>
            </a:r>
            <a:endParaRPr lang="en-US" sz="3500" dirty="0"/>
          </a:p>
        </p:txBody>
      </p:sp>
    </p:spTree>
    <p:extLst>
      <p:ext uri="{BB962C8B-B14F-4D97-AF65-F5344CB8AC3E}">
        <p14:creationId xmlns:p14="http://schemas.microsoft.com/office/powerpoint/2010/main" val="40696444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7848600" cy="838200"/>
          </a:xfrm>
        </p:spPr>
        <p:txBody>
          <a:bodyPr>
            <a:normAutofit/>
          </a:bodyPr>
          <a:lstStyle/>
          <a:p>
            <a:r>
              <a:rPr lang="en-IN" sz="4000" dirty="0" smtClean="0"/>
              <a:t>Admin:</a:t>
            </a:r>
            <a:endParaRPr lang="en-IN" sz="4000" dirty="0"/>
          </a:p>
        </p:txBody>
      </p:sp>
      <p:pic>
        <p:nvPicPr>
          <p:cNvPr id="4" name="table"/>
          <p:cNvPicPr>
            <a:picLocks noGrp="1" noChangeAspect="1"/>
          </p:cNvPicPr>
          <p:nvPr>
            <p:ph idx="1"/>
          </p:nvPr>
        </p:nvPicPr>
        <p:blipFill>
          <a:blip r:embed="rId2"/>
          <a:stretch>
            <a:fillRect/>
          </a:stretch>
        </p:blipFill>
        <p:spPr>
          <a:xfrm>
            <a:off x="1066800" y="1981200"/>
            <a:ext cx="6172200" cy="3429000"/>
          </a:xfrm>
          <a:prstGeom prst="rect">
            <a:avLst/>
          </a:prstGeom>
        </p:spPr>
      </p:pic>
    </p:spTree>
    <p:extLst>
      <p:ext uri="{BB962C8B-B14F-4D97-AF65-F5344CB8AC3E}">
        <p14:creationId xmlns:p14="http://schemas.microsoft.com/office/powerpoint/2010/main" val="7947625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96112"/>
          </a:xfrm>
        </p:spPr>
        <p:txBody>
          <a:bodyPr>
            <a:normAutofit/>
          </a:bodyPr>
          <a:lstStyle/>
          <a:p>
            <a:r>
              <a:rPr lang="en-IN" sz="3600" dirty="0" smtClean="0"/>
              <a:t>Product:</a:t>
            </a:r>
            <a:endParaRPr lang="en-IN" sz="3600" dirty="0"/>
          </a:p>
        </p:txBody>
      </p:sp>
      <p:pic>
        <p:nvPicPr>
          <p:cNvPr id="4" name="table"/>
          <p:cNvPicPr>
            <a:picLocks noGrp="1" noChangeAspect="1"/>
          </p:cNvPicPr>
          <p:nvPr>
            <p:ph idx="1"/>
          </p:nvPr>
        </p:nvPicPr>
        <p:blipFill>
          <a:blip r:embed="rId2"/>
          <a:stretch>
            <a:fillRect/>
          </a:stretch>
        </p:blipFill>
        <p:spPr>
          <a:xfrm>
            <a:off x="1295400" y="2514600"/>
            <a:ext cx="6400800" cy="3352800"/>
          </a:xfrm>
          <a:prstGeom prst="rect">
            <a:avLst/>
          </a:prstGeom>
        </p:spPr>
      </p:pic>
    </p:spTree>
    <p:extLst>
      <p:ext uri="{BB962C8B-B14F-4D97-AF65-F5344CB8AC3E}">
        <p14:creationId xmlns:p14="http://schemas.microsoft.com/office/powerpoint/2010/main" val="32562109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t>Delivery boy:</a:t>
            </a:r>
            <a:endParaRPr lang="en-IN" sz="4000" dirty="0"/>
          </a:p>
        </p:txBody>
      </p:sp>
      <p:pic>
        <p:nvPicPr>
          <p:cNvPr id="4" name="table"/>
          <p:cNvPicPr>
            <a:picLocks noGrp="1" noChangeAspect="1"/>
          </p:cNvPicPr>
          <p:nvPr>
            <p:ph idx="1"/>
          </p:nvPr>
        </p:nvPicPr>
        <p:blipFill>
          <a:blip r:embed="rId2"/>
          <a:stretch>
            <a:fillRect/>
          </a:stretch>
        </p:blipFill>
        <p:spPr>
          <a:xfrm>
            <a:off x="1295400" y="2362200"/>
            <a:ext cx="6172200" cy="3581400"/>
          </a:xfrm>
          <a:prstGeom prst="rect">
            <a:avLst/>
          </a:prstGeom>
        </p:spPr>
      </p:pic>
    </p:spTree>
    <p:extLst>
      <p:ext uri="{BB962C8B-B14F-4D97-AF65-F5344CB8AC3E}">
        <p14:creationId xmlns:p14="http://schemas.microsoft.com/office/powerpoint/2010/main" val="39814418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smtClean="0"/>
              <a:t>Feedback:</a:t>
            </a:r>
            <a:endParaRPr lang="en-IN" sz="4000" dirty="0"/>
          </a:p>
        </p:txBody>
      </p:sp>
      <p:pic>
        <p:nvPicPr>
          <p:cNvPr id="4" name="table"/>
          <p:cNvPicPr>
            <a:picLocks noGrp="1" noChangeAspect="1"/>
          </p:cNvPicPr>
          <p:nvPr>
            <p:ph idx="1"/>
          </p:nvPr>
        </p:nvPicPr>
        <p:blipFill>
          <a:blip r:embed="rId2"/>
          <a:stretch>
            <a:fillRect/>
          </a:stretch>
        </p:blipFill>
        <p:spPr>
          <a:xfrm>
            <a:off x="838200" y="2514600"/>
            <a:ext cx="6388838" cy="3200400"/>
          </a:xfrm>
          <a:prstGeom prst="rect">
            <a:avLst/>
          </a:prstGeom>
        </p:spPr>
      </p:pic>
    </p:spTree>
    <p:extLst>
      <p:ext uri="{BB962C8B-B14F-4D97-AF65-F5344CB8AC3E}">
        <p14:creationId xmlns:p14="http://schemas.microsoft.com/office/powerpoint/2010/main" val="39473793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In future, we provide search facilities like category wise searching or price wise searching. </a:t>
            </a:r>
          </a:p>
          <a:p>
            <a:pPr>
              <a:buFont typeface="Arial" panose="020B0604020202020204" pitchFamily="34" charset="0"/>
              <a:buChar char="•"/>
            </a:pPr>
            <a:endParaRPr lang="en-IN" sz="16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 Provide notifications to user about offers and discounts. </a:t>
            </a:r>
          </a:p>
          <a:p>
            <a:pPr>
              <a:buFont typeface="Arial" panose="020B0604020202020204" pitchFamily="34" charset="0"/>
              <a:buChar char="•"/>
            </a:pPr>
            <a:endParaRPr lang="en-US" sz="1600" dirty="0">
              <a:latin typeface="Times New Roman" pitchFamily="18" charset="0"/>
              <a:cs typeface="Times New Roman" pitchFamily="18" charset="0"/>
            </a:endParaRPr>
          </a:p>
          <a:p>
            <a:pPr>
              <a:buFont typeface="Arial" panose="020B0604020202020204" pitchFamily="34" charset="0"/>
              <a:buChar char="•"/>
            </a:pPr>
            <a:r>
              <a:rPr lang="en-US" sz="1600" dirty="0">
                <a:latin typeface="Times New Roman" pitchFamily="18" charset="0"/>
                <a:cs typeface="Times New Roman" pitchFamily="18" charset="0"/>
              </a:rPr>
              <a:t> Higher security can be included in payment.</a:t>
            </a:r>
          </a:p>
          <a:p>
            <a:pPr>
              <a:buFont typeface="Arial" panose="020B0604020202020204" pitchFamily="34" charset="0"/>
              <a:buChar char="•"/>
            </a:pPr>
            <a:endParaRPr lang="en-US" sz="1600" dirty="0">
              <a:latin typeface="Times New Roman" pitchFamily="18" charset="0"/>
              <a:cs typeface="Times New Roman" pitchFamily="18" charset="0"/>
            </a:endParaRPr>
          </a:p>
          <a:p>
            <a:pPr>
              <a:buFont typeface="Arial" panose="020B0604020202020204" pitchFamily="34" charset="0"/>
              <a:buChar char="•"/>
            </a:pPr>
            <a:r>
              <a:rPr lang="en-US" sz="1600" dirty="0">
                <a:latin typeface="Times New Roman" pitchFamily="18" charset="0"/>
                <a:cs typeface="Times New Roman" pitchFamily="18" charset="0"/>
              </a:rPr>
              <a:t> Chatting module will be implemented.</a:t>
            </a:r>
          </a:p>
          <a:p>
            <a:endParaRPr lang="en-US" sz="1600" dirty="0" smtClean="0"/>
          </a:p>
        </p:txBody>
      </p:sp>
      <p:sp>
        <p:nvSpPr>
          <p:cNvPr id="6" name="Title 1"/>
          <p:cNvSpPr txBox="1">
            <a:spLocks/>
          </p:cNvSpPr>
          <p:nvPr/>
        </p:nvSpPr>
        <p:spPr>
          <a:xfrm>
            <a:off x="457200" y="381000"/>
            <a:ext cx="8229600" cy="1143000"/>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3500" dirty="0"/>
              <a:t>F</a:t>
            </a:r>
            <a:r>
              <a:rPr lang="en-US" sz="3500" dirty="0" smtClean="0"/>
              <a:t>uture </a:t>
            </a:r>
            <a:r>
              <a:rPr lang="en-US" sz="3500" dirty="0"/>
              <a:t>Enhancements</a:t>
            </a:r>
          </a:p>
        </p:txBody>
      </p:sp>
    </p:spTree>
    <p:extLst>
      <p:ext uri="{BB962C8B-B14F-4D97-AF65-F5344CB8AC3E}">
        <p14:creationId xmlns:p14="http://schemas.microsoft.com/office/powerpoint/2010/main" val="238084060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a:cs typeface="Times New Roman" panose="02020603050405020304" pitchFamily="18" charset="0"/>
              </a:rPr>
              <a:t>Conclusion</a:t>
            </a:r>
            <a:endParaRPr lang="en-IN" sz="3600" dirty="0"/>
          </a:p>
        </p:txBody>
      </p:sp>
      <p:sp>
        <p:nvSpPr>
          <p:cNvPr id="3" name="Content Placeholder 2"/>
          <p:cNvSpPr>
            <a:spLocks noGrp="1"/>
          </p:cNvSpPr>
          <p:nvPr>
            <p:ph idx="1"/>
          </p:nvPr>
        </p:nvSpPr>
        <p:spPr/>
        <p:txBody>
          <a:bodyPr>
            <a:normAutofit/>
          </a:bodyPr>
          <a:lstStyle/>
          <a:p>
            <a:r>
              <a:rPr lang="en-IN" sz="1600" dirty="0">
                <a:latin typeface="Times New Roman" panose="02020603050405020304" pitchFamily="18" charset="0"/>
                <a:cs typeface="Times New Roman" panose="02020603050405020304" pitchFamily="18" charset="0"/>
              </a:rPr>
              <a:t>It concludes that people have substituted their needs to shop at local stores by all gift items /cakes / books </a:t>
            </a:r>
            <a:r>
              <a:rPr lang="en-IN" sz="1600" dirty="0" err="1">
                <a:latin typeface="Times New Roman" panose="02020603050405020304" pitchFamily="18" charset="0"/>
                <a:cs typeface="Times New Roman" panose="02020603050405020304" pitchFamily="18" charset="0"/>
              </a:rPr>
              <a:t>etc</a:t>
            </a:r>
            <a:r>
              <a:rPr lang="en-IN" sz="1600" dirty="0">
                <a:latin typeface="Times New Roman" panose="02020603050405020304" pitchFamily="18" charset="0"/>
                <a:cs typeface="Times New Roman" panose="02020603050405020304" pitchFamily="18" charset="0"/>
              </a:rPr>
              <a:t> shopping online. Customer is the king for every business and nobody wants to lose the profitable customers. The online shopping system provides various features to your customers to keep in the list of your 'regular customers’. Customers can enjoy the convenience of ordering Product online while sitting at their homes/offices</a:t>
            </a:r>
            <a:r>
              <a:rPr lang="en-IN" sz="1600" dirty="0" smtClean="0">
                <a:latin typeface="Times New Roman" panose="02020603050405020304" pitchFamily="18" charset="0"/>
                <a:cs typeface="Times New Roman" panose="02020603050405020304" pitchFamily="18" charset="0"/>
              </a:rPr>
              <a:t>.</a:t>
            </a:r>
          </a:p>
          <a:p>
            <a:r>
              <a:rPr lang="en-IN" sz="1600" dirty="0">
                <a:latin typeface="Times New Roman" panose="02020603050405020304" pitchFamily="18" charset="0"/>
                <a:cs typeface="Times New Roman" panose="02020603050405020304" pitchFamily="18" charset="0"/>
              </a:rPr>
              <a:t>The Online shopping System upload their jewellery product online so that they can be easily managed or changed and customers can order online.</a:t>
            </a:r>
            <a:endParaRPr lang="en-IN" sz="1600" dirty="0"/>
          </a:p>
        </p:txBody>
      </p:sp>
    </p:spTree>
    <p:extLst>
      <p:ext uri="{BB962C8B-B14F-4D97-AF65-F5344CB8AC3E}">
        <p14:creationId xmlns:p14="http://schemas.microsoft.com/office/powerpoint/2010/main" val="400617575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sz="6000" dirty="0" smtClean="0">
                <a:solidFill>
                  <a:schemeClr val="tx1"/>
                </a:solidFill>
              </a:rPr>
              <a:t>Thank you</a:t>
            </a:r>
            <a:endParaRPr lang="en-IN" sz="6000" dirty="0">
              <a:solidFill>
                <a:schemeClr val="tx1"/>
              </a:solidFill>
            </a:endParaRPr>
          </a:p>
        </p:txBody>
      </p:sp>
      <p:sp>
        <p:nvSpPr>
          <p:cNvPr id="3" name="Subtitle 2"/>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2653995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0000" lnSpcReduction="20000"/>
          </a:bodyPr>
          <a:lstStyle/>
          <a:p>
            <a:r>
              <a:rPr lang="en-US" b="1" dirty="0"/>
              <a:t>ABOUT OUR </a:t>
            </a:r>
            <a:r>
              <a:rPr lang="en-US" b="1" dirty="0" smtClean="0"/>
              <a:t>COMPANY</a:t>
            </a:r>
            <a:r>
              <a:rPr lang="en-US" b="1" dirty="0"/>
              <a:t> </a:t>
            </a:r>
            <a:r>
              <a:rPr lang="en-US" b="1" dirty="0" smtClean="0"/>
              <a:t>:</a:t>
            </a:r>
          </a:p>
          <a:p>
            <a:pPr marL="0" indent="0">
              <a:buNone/>
            </a:pPr>
            <a:endParaRPr lang="en-IN" dirty="0"/>
          </a:p>
          <a:p>
            <a:pPr lvl="0"/>
            <a:r>
              <a:rPr lang="en-US" b="1" dirty="0"/>
              <a:t>BUSINESS </a:t>
            </a:r>
            <a:r>
              <a:rPr lang="en-US" b="1" dirty="0" smtClean="0"/>
              <a:t>PROFILE:</a:t>
            </a:r>
          </a:p>
          <a:p>
            <a:pPr marL="0" lvl="0" indent="0">
              <a:buNone/>
            </a:pPr>
            <a:endParaRPr lang="en-US" b="1" dirty="0" smtClean="0"/>
          </a:p>
          <a:p>
            <a:pPr>
              <a:buFont typeface="Wingdings" panose="05000000000000000000" pitchFamily="2" charset="2"/>
              <a:buChar char="Ø"/>
            </a:pPr>
            <a:r>
              <a:rPr lang="en-US" dirty="0" smtClean="0"/>
              <a:t>“</a:t>
            </a:r>
            <a:r>
              <a:rPr lang="en-US" dirty="0"/>
              <a:t>GTL Software” is a leading software development company with office in Pune. Establishing GTL Software from 2010 aimed to provide an informal yet highly professional environment to our workforce and nurture them towards identifying the organization’s goals as their personal targets.	</a:t>
            </a:r>
            <a:endParaRPr lang="en-IN" dirty="0"/>
          </a:p>
          <a:p>
            <a:pPr>
              <a:buFont typeface="Wingdings" panose="05000000000000000000" pitchFamily="2" charset="2"/>
              <a:buChar char="Ø"/>
            </a:pPr>
            <a:r>
              <a:rPr lang="en-US" dirty="0"/>
              <a:t>To provide efficient and cost-effective solutions to complex information management requirements through innovative application of the latest in technology. To achieve excellence in every sphere of operation.</a:t>
            </a:r>
            <a:endParaRPr lang="en-IN" dirty="0"/>
          </a:p>
          <a:p>
            <a:pPr marL="0" indent="0">
              <a:buNone/>
            </a:pPr>
            <a:r>
              <a:rPr lang="en-US" dirty="0"/>
              <a:t> </a:t>
            </a:r>
            <a:endParaRPr lang="en-IN" dirty="0"/>
          </a:p>
          <a:p>
            <a:pPr lvl="0"/>
            <a:r>
              <a:rPr lang="en-US" b="1" dirty="0"/>
              <a:t>Our Aim</a:t>
            </a:r>
            <a:endParaRPr lang="en-IN" dirty="0"/>
          </a:p>
          <a:p>
            <a:endParaRPr lang="en-IN" dirty="0"/>
          </a:p>
          <a:p>
            <a:pPr>
              <a:buFont typeface="Wingdings" panose="05000000000000000000" pitchFamily="2" charset="2"/>
              <a:buChar char="Ø"/>
            </a:pPr>
            <a:r>
              <a:rPr lang="en-US" dirty="0"/>
              <a:t>“To be automated and to see automated</a:t>
            </a:r>
            <a:r>
              <a:rPr lang="en-US" dirty="0" smtClean="0"/>
              <a:t>”.</a:t>
            </a:r>
            <a:endParaRPr lang="en-IN" dirty="0"/>
          </a:p>
          <a:p>
            <a:pPr marL="0" indent="0">
              <a:buNone/>
            </a:pPr>
            <a:r>
              <a:rPr lang="en-IN" dirty="0"/>
              <a:t> </a:t>
            </a:r>
            <a:r>
              <a:rPr lang="en-IN" dirty="0" smtClean="0"/>
              <a:t>    </a:t>
            </a:r>
            <a:r>
              <a:rPr lang="en-US" dirty="0" smtClean="0"/>
              <a:t>We </a:t>
            </a:r>
            <a:r>
              <a:rPr lang="en-US" dirty="0"/>
              <a:t>are highly motivated to provide professional software with high quality. </a:t>
            </a:r>
            <a:endParaRPr lang="en-US" sz="1600" dirty="0"/>
          </a:p>
        </p:txBody>
      </p:sp>
      <p:sp>
        <p:nvSpPr>
          <p:cNvPr id="4" name="Title 1"/>
          <p:cNvSpPr txBox="1">
            <a:spLocks/>
          </p:cNvSpPr>
          <p:nvPr/>
        </p:nvSpPr>
        <p:spPr>
          <a:xfrm>
            <a:off x="457200" y="381000"/>
            <a:ext cx="8229600" cy="1143000"/>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3500" dirty="0" smtClean="0"/>
              <a:t>Company Profile</a:t>
            </a:r>
            <a:endParaRPr lang="en-US" sz="3500" dirty="0"/>
          </a:p>
        </p:txBody>
      </p:sp>
    </p:spTree>
    <p:extLst>
      <p:ext uri="{BB962C8B-B14F-4D97-AF65-F5344CB8AC3E}">
        <p14:creationId xmlns:p14="http://schemas.microsoft.com/office/powerpoint/2010/main" val="33699246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76400"/>
            <a:ext cx="8229600" cy="5181600"/>
          </a:xfrm>
        </p:spPr>
        <p:txBody>
          <a:bodyPr>
            <a:normAutofit/>
          </a:bodyPr>
          <a:lstStyle/>
          <a:p>
            <a:r>
              <a:rPr lang="en-US" sz="2800" dirty="0"/>
              <a:t>In existing system for giving any orders, users should visit product shop to know about product, give them order, and pay advance.  In this method, time and manual work is required. Maintaining critical information in the files and manuals is full of risk and a tedious process.</a:t>
            </a:r>
            <a:br>
              <a:rPr lang="en-US" sz="2800" dirty="0"/>
            </a:br>
            <a:r>
              <a:rPr lang="en-US" sz="2800" dirty="0"/>
              <a:t>The existing system serve a major drawback to the realization of efficiency and customer satisfaction. The experience of ordering in most shop is not pleasant for the customers</a:t>
            </a:r>
            <a:endParaRPr lang="en-US" sz="2800" dirty="0"/>
          </a:p>
        </p:txBody>
      </p:sp>
      <p:sp>
        <p:nvSpPr>
          <p:cNvPr id="6" name="Title 1"/>
          <p:cNvSpPr txBox="1">
            <a:spLocks/>
          </p:cNvSpPr>
          <p:nvPr/>
        </p:nvSpPr>
        <p:spPr>
          <a:xfrm>
            <a:off x="457200" y="381000"/>
            <a:ext cx="8229600" cy="914400"/>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3500" b="1" dirty="0" smtClean="0"/>
              <a:t>Existing System</a:t>
            </a:r>
            <a:endParaRPr lang="en-US" sz="3500" b="1" dirty="0"/>
          </a:p>
        </p:txBody>
      </p:sp>
    </p:spTree>
    <p:extLst>
      <p:ext uri="{BB962C8B-B14F-4D97-AF65-F5344CB8AC3E}">
        <p14:creationId xmlns:p14="http://schemas.microsoft.com/office/powerpoint/2010/main" val="4104017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33400"/>
          </a:xfrm>
        </p:spPr>
        <p:txBody>
          <a:bodyPr>
            <a:normAutofit fontScale="90000"/>
          </a:bodyPr>
          <a:lstStyle/>
          <a:p>
            <a:r>
              <a:rPr lang="en-IN" b="1" dirty="0" smtClean="0"/>
              <a:t>Scope of the system:</a:t>
            </a:r>
            <a:endParaRPr lang="en-IN" b="1" dirty="0"/>
          </a:p>
        </p:txBody>
      </p:sp>
      <p:sp>
        <p:nvSpPr>
          <p:cNvPr id="3" name="Content Placeholder 2"/>
          <p:cNvSpPr>
            <a:spLocks noGrp="1"/>
          </p:cNvSpPr>
          <p:nvPr>
            <p:ph idx="1"/>
          </p:nvPr>
        </p:nvSpPr>
        <p:spPr>
          <a:xfrm>
            <a:off x="457200" y="990600"/>
            <a:ext cx="8229600" cy="5943600"/>
          </a:xfrm>
        </p:spPr>
        <p:txBody>
          <a:bodyPr>
            <a:normAutofit fontScale="92500"/>
          </a:bodyPr>
          <a:lstStyle/>
          <a:p>
            <a:r>
              <a:rPr lang="en-US" dirty="0"/>
              <a:t>Purchasing and selling products and services over the internet without the need of going physically to the market is what online shopping all about. Online shopping stores offer product description, pictures, comparisons, price and much more. Few examples of these are </a:t>
            </a:r>
            <a:r>
              <a:rPr lang="en-US" dirty="0" err="1" smtClean="0"/>
              <a:t>Amazon,flipcart</a:t>
            </a:r>
            <a:r>
              <a:rPr lang="en-US" dirty="0" smtClean="0"/>
              <a:t> and </a:t>
            </a:r>
            <a:r>
              <a:rPr lang="en-US" dirty="0"/>
              <a:t>the benefits of online shopping is that by having direct access to </a:t>
            </a:r>
            <a:r>
              <a:rPr lang="en-US" dirty="0" smtClean="0"/>
              <a:t>customer. Online </a:t>
            </a:r>
            <a:r>
              <a:rPr lang="en-US" dirty="0"/>
              <a:t>shopping makes use of digital technology for managing the flow of information, products, and payment between customer, site owners and suppliers. shopping cart is one of the important facilities provided in online shopping, this lets customer to browse different types of product and services and once they select an item to purchase, they can place the item in shopping cart, and continue browsing till the final selection. Customers can even remove the items from shopping cart that selected earlier before they place the final order.</a:t>
            </a:r>
            <a:endParaRPr lang="en-IN" dirty="0"/>
          </a:p>
          <a:p>
            <a:endParaRPr lang="en-IN" dirty="0"/>
          </a:p>
        </p:txBody>
      </p:sp>
    </p:spTree>
    <p:extLst>
      <p:ext uri="{BB962C8B-B14F-4D97-AF65-F5344CB8AC3E}">
        <p14:creationId xmlns:p14="http://schemas.microsoft.com/office/powerpoint/2010/main" val="1420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6248400"/>
          </a:xfrm>
        </p:spPr>
        <p:txBody>
          <a:bodyPr>
            <a:normAutofit lnSpcReduction="10000"/>
          </a:bodyPr>
          <a:lstStyle/>
          <a:p>
            <a:pPr marL="0" indent="0">
              <a:buNone/>
            </a:pPr>
            <a:endParaRPr lang="en-US" sz="1700" b="1" dirty="0" smtClean="0"/>
          </a:p>
          <a:p>
            <a:r>
              <a:rPr lang="en-US" sz="2000" b="1" dirty="0"/>
              <a:t>OBJECTIVES OF </a:t>
            </a:r>
            <a:r>
              <a:rPr lang="en-US" sz="2000" b="1" dirty="0" smtClean="0"/>
              <a:t>SYSTEM</a:t>
            </a:r>
            <a:r>
              <a:rPr lang="en-US" sz="2000" b="1" dirty="0"/>
              <a:t> </a:t>
            </a:r>
            <a:endParaRPr lang="en-US" sz="2000" b="1" dirty="0" smtClean="0"/>
          </a:p>
          <a:p>
            <a:endParaRPr lang="en-IN" sz="1600" dirty="0"/>
          </a:p>
          <a:p>
            <a:r>
              <a:rPr lang="en-US" sz="2400" dirty="0"/>
              <a:t>A Online Shopping is a web Application where the User can register themselves and online Purchase item main Objective of this system is maintaining the Products online and provide online payment facility to customer or cash on delivery facility. The objective of the system is to provide the customer with on-the-click functionality that helps them to search over a variety of products at a centralized location and buy the products that best suit their requirements in an easier and faster fashion. The software system designed in such a way that anyone can view the updates of the products being offered on the website at any time that too easily. The software will help in easy maintaining and updating flowers, cakes </a:t>
            </a:r>
            <a:r>
              <a:rPr lang="en-US" sz="2400" dirty="0" err="1"/>
              <a:t>etc</a:t>
            </a:r>
            <a:r>
              <a:rPr lang="en-US" sz="2400" dirty="0"/>
              <a:t> products in the website for the administrator.</a:t>
            </a:r>
            <a:endParaRPr lang="en-IN" sz="2400" dirty="0"/>
          </a:p>
          <a:p>
            <a:r>
              <a:rPr lang="en-US" sz="2400" dirty="0"/>
              <a:t>.</a:t>
            </a:r>
            <a:endParaRPr lang="en-IN" sz="2400" dirty="0"/>
          </a:p>
          <a:p>
            <a:endParaRPr lang="en-IN" sz="1600" dirty="0"/>
          </a:p>
          <a:p>
            <a:pPr marL="274320" lvl="1" indent="-274320">
              <a:buClr>
                <a:schemeClr val="accent3"/>
              </a:buClr>
              <a:buSzPct val="95000"/>
            </a:pPr>
            <a:endParaRPr lang="en-US" sz="2000" dirty="0" smtClean="0">
              <a:latin typeface="Times New Roman" pitchFamily="18" charset="0"/>
              <a:cs typeface="Times New Roman" pitchFamily="18" charset="0"/>
            </a:endParaRPr>
          </a:p>
          <a:p>
            <a:endParaRPr lang="en-US" sz="1600" dirty="0"/>
          </a:p>
        </p:txBody>
      </p:sp>
      <p:sp>
        <p:nvSpPr>
          <p:cNvPr id="6" name="Title 1"/>
          <p:cNvSpPr txBox="1">
            <a:spLocks/>
          </p:cNvSpPr>
          <p:nvPr/>
        </p:nvSpPr>
        <p:spPr>
          <a:xfrm>
            <a:off x="457200" y="0"/>
            <a:ext cx="8229600" cy="685800"/>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3600" dirty="0" smtClean="0">
                <a:latin typeface="Times New Roman" panose="02020603050405020304" pitchFamily="18" charset="0"/>
                <a:cs typeface="Times New Roman" panose="02020603050405020304" pitchFamily="18" charset="0"/>
              </a:rPr>
              <a:t>Proposed System</a:t>
            </a:r>
            <a:endParaRPr lang="en-US" sz="3500" dirty="0"/>
          </a:p>
        </p:txBody>
      </p:sp>
    </p:spTree>
    <p:extLst>
      <p:ext uri="{BB962C8B-B14F-4D97-AF65-F5344CB8AC3E}">
        <p14:creationId xmlns:p14="http://schemas.microsoft.com/office/powerpoint/2010/main" val="21708529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5562600"/>
          </a:xfrm>
        </p:spPr>
        <p:txBody>
          <a:bodyPr>
            <a:normAutofit fontScale="92500"/>
          </a:bodyPr>
          <a:lstStyle/>
          <a:p>
            <a:pPr marL="0" indent="0">
              <a:buNone/>
            </a:pPr>
            <a:r>
              <a:rPr lang="en-US" b="1" dirty="0" smtClean="0"/>
              <a:t>   </a:t>
            </a:r>
            <a:r>
              <a:rPr lang="en-US" b="1" dirty="0"/>
              <a:t> PRODUCT </a:t>
            </a:r>
            <a:r>
              <a:rPr lang="en-US" b="1" dirty="0" smtClean="0"/>
              <a:t>OVERVIEW</a:t>
            </a:r>
          </a:p>
          <a:p>
            <a:pPr marL="0" indent="0">
              <a:buNone/>
            </a:pPr>
            <a:endParaRPr lang="en-IN" b="1" dirty="0"/>
          </a:p>
          <a:p>
            <a:r>
              <a:rPr lang="en-US" dirty="0"/>
              <a:t>In the Online Shopping, system provides customer to order the new and fresh product. User can search the product or add the product to shopping cart or order the product if he/she want. Customer can pay the bill online or cash on delivery. Search the item on site and if order placed for product then customer have to register and then place order. Save the money or time of customer. Delivery boy deliver the product to customer and give the bill from customer if the payment type is cash on delivery and guest user only search the product or add in the shopping cart.</a:t>
            </a:r>
            <a:endParaRPr lang="en-IN" dirty="0"/>
          </a:p>
          <a:p>
            <a:r>
              <a:rPr lang="en-US" dirty="0"/>
              <a:t/>
            </a:r>
            <a:br>
              <a:rPr lang="en-US" dirty="0"/>
            </a:br>
            <a:endParaRPr lang="en-IN" dirty="0"/>
          </a:p>
        </p:txBody>
      </p:sp>
    </p:spTree>
    <p:extLst>
      <p:ext uri="{BB962C8B-B14F-4D97-AF65-F5344CB8AC3E}">
        <p14:creationId xmlns:p14="http://schemas.microsoft.com/office/powerpoint/2010/main" val="348212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latin typeface="Times New Roman" panose="02020603050405020304" pitchFamily="18" charset="0"/>
                <a:cs typeface="Times New Roman" panose="02020603050405020304" pitchFamily="18" charset="0"/>
              </a:rPr>
              <a:t>Module hierarchy diagram</a:t>
            </a:r>
            <a:endParaRPr lang="en-IN" sz="3600" dirty="0"/>
          </a:p>
        </p:txBody>
      </p:sp>
      <p:pic>
        <p:nvPicPr>
          <p:cNvPr id="4" name="Content Placeholder 3" descr="MODULEHIRARCHY"/>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76400" y="1981200"/>
            <a:ext cx="6096000" cy="4724400"/>
          </a:xfrm>
          <a:prstGeom prst="rect">
            <a:avLst/>
          </a:prstGeom>
          <a:noFill/>
          <a:ln>
            <a:noFill/>
          </a:ln>
        </p:spPr>
      </p:pic>
    </p:spTree>
    <p:extLst>
      <p:ext uri="{BB962C8B-B14F-4D97-AF65-F5344CB8AC3E}">
        <p14:creationId xmlns:p14="http://schemas.microsoft.com/office/powerpoint/2010/main" val="3618711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Flow</Template>
  <TotalTime>630</TotalTime>
  <Words>702</Words>
  <Application>Microsoft Office PowerPoint</Application>
  <PresentationFormat>On-screen Show (4:3)</PresentationFormat>
  <Paragraphs>88</Paragraphs>
  <Slides>36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Calibri</vt:lpstr>
      <vt:lpstr>Constantia</vt:lpstr>
      <vt:lpstr>Times New Roman</vt:lpstr>
      <vt:lpstr>Wingdings</vt:lpstr>
      <vt:lpstr>Wingdings 2</vt:lpstr>
      <vt:lpstr>Flow</vt:lpstr>
      <vt:lpstr> Online Shopping(floweraura.com) </vt:lpstr>
      <vt:lpstr>Contents</vt:lpstr>
      <vt:lpstr>PowerPoint Presentation</vt:lpstr>
      <vt:lpstr>PowerPoint Presentation</vt:lpstr>
      <vt:lpstr>PowerPoint Presentation</vt:lpstr>
      <vt:lpstr>Scope of the system:</vt:lpstr>
      <vt:lpstr>PowerPoint Presentation</vt:lpstr>
      <vt:lpstr>PowerPoint Presentation</vt:lpstr>
      <vt:lpstr>Module hierarchy diagram</vt:lpstr>
      <vt:lpstr>PowerPoint Presentation</vt:lpstr>
      <vt:lpstr>PowerPoint Presentation</vt:lpstr>
      <vt:lpstr>PowerPoint Presentation</vt:lpstr>
      <vt:lpstr>PowerPoint Presentation</vt:lpstr>
      <vt:lpstr>Sequence diagram:    </vt:lpstr>
      <vt:lpstr>Object Diagram: </vt:lpstr>
      <vt:lpstr>Activity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dictionary customer:</vt:lpstr>
      <vt:lpstr>Admin:</vt:lpstr>
      <vt:lpstr>Product:</vt:lpstr>
      <vt:lpstr>Delivery boy:</vt:lpstr>
      <vt:lpstr>Feedback:</vt:lpstr>
      <vt:lpstr>PowerPoint Presentation</vt:lpstr>
      <vt:lpstr>Conclusion</vt:lpstr>
      <vt:lpstr>Thank you</vt:lpstr>
    </vt:vector>
  </TitlesOfParts>
  <Company>Toshiba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&lt;Project_Name&gt;</dc:title>
  <dc:creator>Umesh</dc:creator>
  <cp:lastModifiedBy>LENOVO</cp:lastModifiedBy>
  <cp:revision>111</cp:revision>
  <dcterms:created xsi:type="dcterms:W3CDTF">2013-06-24T08:51:15Z</dcterms:created>
  <dcterms:modified xsi:type="dcterms:W3CDTF">2022-06-10T07:46:45Z</dcterms:modified>
</cp:coreProperties>
</file>